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8229600" cx="14630400"/>
  <p:notesSz cx="8229600" cy="14630400"/>
  <p:embeddedFontLst>
    <p:embeddedFont>
      <p:font typeface="Montserrat"/>
      <p:regular r:id="rId21"/>
      <p:bold r:id="rId22"/>
      <p:italic r:id="rId23"/>
      <p:boldItalic r:id="rId24"/>
    </p:embeddedFont>
    <p:embeddedFont>
      <p:font typeface="Barlow"/>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boldItalic.fntdata"/><Relationship Id="rId25" Type="http://schemas.openxmlformats.org/officeDocument/2006/relationships/font" Target="fonts/Barlow-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cf73c3eb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1cf73c3eb3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1cf73c3eb3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cf73c3eb3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1cf73c3eb3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31cf73c3eb3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cf73c3eb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g31cf73c3eb3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g31cf73c3eb3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cf73c3eb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31cf73c3eb3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31cf73c3eb3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cf73c3eb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31cf73c3eb3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31cf73c3eb3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cf73c3eb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31cf73c3eb3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31cf73c3eb3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cf73c3eb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1cf73c3eb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1cf73c3eb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58309" y="1887974"/>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Süni intellekt</a:t>
            </a:r>
            <a:endParaRPr b="0" i="0" sz="4450" u="none" cap="none" strike="noStrike"/>
          </a:p>
        </p:txBody>
      </p:sp>
      <p:sp>
        <p:nvSpPr>
          <p:cNvPr id="58" name="Google Shape;58;p13"/>
          <p:cNvSpPr/>
          <p:nvPr/>
        </p:nvSpPr>
        <p:spPr>
          <a:xfrm>
            <a:off x="758309" y="3638312"/>
            <a:ext cx="7627382" cy="208026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EEFF5"/>
              </a:buClr>
              <a:buSzPts val="1700"/>
              <a:buFont typeface="Montserrat"/>
              <a:buNone/>
            </a:pPr>
            <a:r>
              <a:rPr lang="en-US" sz="1700">
                <a:solidFill>
                  <a:srgbClr val="EEEFF5"/>
                </a:solidFill>
                <a:latin typeface="Montserrat"/>
                <a:ea typeface="Montserrat"/>
                <a:cs typeface="Montserrat"/>
                <a:sym typeface="Montserrat"/>
              </a:rPr>
              <a:t>Kompüterlərin və ya digər cihazların insan beyin funksiyalarını (öyrənmə, analiz, qərarvermə) təqlid etmə qabiliyyətidir. Süni İntellektin  əsas məqsəd insan işini avtomatlaşdırmaq, daha effektiv və ağıllı sistemlər yaratmaqdır.</a:t>
            </a:r>
            <a:endParaRPr b="0" i="0" sz="17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preencoded.png" id="145" name="Google Shape;145;p22"/>
          <p:cNvPicPr preferRelativeResize="0"/>
          <p:nvPr/>
        </p:nvPicPr>
        <p:blipFill rotWithShape="1">
          <a:blip r:embed="rId3">
            <a:alphaModFix/>
          </a:blip>
          <a:srcRect b="0" l="0" r="0" t="0"/>
          <a:stretch/>
        </p:blipFill>
        <p:spPr>
          <a:xfrm>
            <a:off x="0" y="0"/>
            <a:ext cx="14630400" cy="2053352"/>
          </a:xfrm>
          <a:prstGeom prst="rect">
            <a:avLst/>
          </a:prstGeom>
          <a:noFill/>
          <a:ln>
            <a:noFill/>
          </a:ln>
        </p:spPr>
      </p:pic>
      <p:sp>
        <p:nvSpPr>
          <p:cNvPr id="146" name="Google Shape;146;p22"/>
          <p:cNvSpPr/>
          <p:nvPr/>
        </p:nvSpPr>
        <p:spPr>
          <a:xfrm>
            <a:off x="574953" y="2506623"/>
            <a:ext cx="13480494" cy="10806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9998FF"/>
              </a:buClr>
              <a:buSzPts val="3400"/>
              <a:buFont typeface="Barlow"/>
              <a:buNone/>
            </a:pPr>
            <a:r>
              <a:rPr b="1" lang="en-US" sz="3400">
                <a:solidFill>
                  <a:srgbClr val="9998FF"/>
                </a:solidFill>
                <a:latin typeface="Barlow"/>
                <a:ea typeface="Barlow"/>
                <a:cs typeface="Barlow"/>
                <a:sym typeface="Barlow"/>
              </a:rPr>
              <a:t>Təbii dil emalı</a:t>
            </a:r>
            <a:endParaRPr b="0" i="0" sz="3400" u="none" cap="none" strike="noStrike"/>
          </a:p>
        </p:txBody>
      </p:sp>
      <p:pic>
        <p:nvPicPr>
          <p:cNvPr descr="preencoded.png" id="147" name="Google Shape;147;p22"/>
          <p:cNvPicPr preferRelativeResize="0"/>
          <p:nvPr/>
        </p:nvPicPr>
        <p:blipFill rotWithShape="1">
          <a:blip r:embed="rId4">
            <a:alphaModFix/>
          </a:blip>
          <a:srcRect b="0" l="0" r="0" t="0"/>
          <a:stretch/>
        </p:blipFill>
        <p:spPr>
          <a:xfrm>
            <a:off x="574953" y="3833574"/>
            <a:ext cx="821293" cy="1314212"/>
          </a:xfrm>
          <a:prstGeom prst="rect">
            <a:avLst/>
          </a:prstGeom>
          <a:noFill/>
          <a:ln>
            <a:noFill/>
          </a:ln>
        </p:spPr>
      </p:pic>
      <p:sp>
        <p:nvSpPr>
          <p:cNvPr id="148" name="Google Shape;148;p22"/>
          <p:cNvSpPr/>
          <p:nvPr/>
        </p:nvSpPr>
        <p:spPr>
          <a:xfrm>
            <a:off x="1642586" y="3997762"/>
            <a:ext cx="2401967" cy="270034"/>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EEEFF5"/>
              </a:buClr>
              <a:buSzPts val="1700"/>
              <a:buFont typeface="Barlow"/>
              <a:buNone/>
            </a:pPr>
            <a:r>
              <a:rPr b="1" lang="en-US" sz="1700">
                <a:solidFill>
                  <a:srgbClr val="EEEFF5"/>
                </a:solidFill>
                <a:latin typeface="Barlow"/>
                <a:ea typeface="Barlow"/>
                <a:cs typeface="Barlow"/>
                <a:sym typeface="Barlow"/>
              </a:rPr>
              <a:t>Dili anlamaq</a:t>
            </a:r>
            <a:endParaRPr b="0" i="0" sz="1700" u="none" cap="none" strike="noStrike"/>
          </a:p>
        </p:txBody>
      </p:sp>
      <p:sp>
        <p:nvSpPr>
          <p:cNvPr id="149" name="Google Shape;149;p22"/>
          <p:cNvSpPr/>
          <p:nvPr/>
        </p:nvSpPr>
        <p:spPr>
          <a:xfrm>
            <a:off x="1642586" y="4366260"/>
            <a:ext cx="12412861" cy="26289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EEFF5"/>
              </a:buClr>
              <a:buSzPts val="1250"/>
              <a:buFont typeface="Montserrat"/>
              <a:buNone/>
            </a:pPr>
            <a:r>
              <a:rPr lang="en-US" sz="1450">
                <a:solidFill>
                  <a:srgbClr val="EEEFF5"/>
                </a:solidFill>
                <a:latin typeface="Montserrat"/>
                <a:ea typeface="Montserrat"/>
                <a:cs typeface="Montserrat"/>
                <a:sym typeface="Montserrat"/>
              </a:rPr>
              <a:t>NLP alqoritmləri məna çıxarmaq üçün mətn və nitqi təhlil edir, əhval-ruhiyyəni təhlil etmək və suallara cavab vermək kimi tapşırıqları yerinə yetirməyə imkan verir.</a:t>
            </a:r>
            <a:endParaRPr b="0" i="0" sz="1450" u="none" cap="none" strike="noStrike"/>
          </a:p>
        </p:txBody>
      </p:sp>
      <p:pic>
        <p:nvPicPr>
          <p:cNvPr descr="preencoded.png" id="150" name="Google Shape;150;p22"/>
          <p:cNvPicPr preferRelativeResize="0"/>
          <p:nvPr/>
        </p:nvPicPr>
        <p:blipFill rotWithShape="1">
          <a:blip r:embed="rId5">
            <a:alphaModFix/>
          </a:blip>
          <a:srcRect b="0" l="0" r="0" t="0"/>
          <a:stretch/>
        </p:blipFill>
        <p:spPr>
          <a:xfrm>
            <a:off x="574953" y="5147786"/>
            <a:ext cx="821293" cy="1314212"/>
          </a:xfrm>
          <a:prstGeom prst="rect">
            <a:avLst/>
          </a:prstGeom>
          <a:noFill/>
          <a:ln>
            <a:noFill/>
          </a:ln>
        </p:spPr>
      </p:pic>
      <p:sp>
        <p:nvSpPr>
          <p:cNvPr id="151" name="Google Shape;151;p22"/>
          <p:cNvSpPr/>
          <p:nvPr/>
        </p:nvSpPr>
        <p:spPr>
          <a:xfrm>
            <a:off x="1642586" y="5311973"/>
            <a:ext cx="2161461" cy="270034"/>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EEEFF5"/>
              </a:buClr>
              <a:buSzPts val="1700"/>
              <a:buFont typeface="Barlow"/>
              <a:buNone/>
            </a:pPr>
            <a:r>
              <a:rPr b="1" lang="en-US" sz="1700">
                <a:solidFill>
                  <a:srgbClr val="EEEFF5"/>
                </a:solidFill>
                <a:latin typeface="Barlow"/>
                <a:ea typeface="Barlow"/>
                <a:cs typeface="Barlow"/>
                <a:sym typeface="Barlow"/>
              </a:rPr>
              <a:t>Dilin yaranması</a:t>
            </a:r>
            <a:endParaRPr b="0" i="0" sz="1700" u="none" cap="none" strike="noStrike"/>
          </a:p>
        </p:txBody>
      </p:sp>
      <p:sp>
        <p:nvSpPr>
          <p:cNvPr id="152" name="Google Shape;152;p22"/>
          <p:cNvSpPr/>
          <p:nvPr/>
        </p:nvSpPr>
        <p:spPr>
          <a:xfrm>
            <a:off x="1642586" y="5680472"/>
            <a:ext cx="12412861" cy="26289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EEFF5"/>
              </a:buClr>
              <a:buSzPts val="1250"/>
              <a:buFont typeface="Montserrat"/>
              <a:buNone/>
            </a:pPr>
            <a:r>
              <a:rPr lang="en-US" sz="1450">
                <a:solidFill>
                  <a:srgbClr val="EEEFF5"/>
                </a:solidFill>
                <a:latin typeface="Montserrat"/>
                <a:ea typeface="Montserrat"/>
                <a:cs typeface="Montserrat"/>
                <a:sym typeface="Montserrat"/>
              </a:rPr>
              <a:t>NLP alqoritmləri chatbot cavabları, maşın tərcüməsi və məzmun yaradılması kimi tətbiqetmələr üçün istifadə olunan insana bənzər bir mətn yaradır.</a:t>
            </a:r>
            <a:endParaRPr b="0" i="0" sz="1450" u="none" cap="none" strike="noStrike"/>
          </a:p>
        </p:txBody>
      </p:sp>
      <p:pic>
        <p:nvPicPr>
          <p:cNvPr descr="preencoded.png" id="153" name="Google Shape;153;p22"/>
          <p:cNvPicPr preferRelativeResize="0"/>
          <p:nvPr/>
        </p:nvPicPr>
        <p:blipFill rotWithShape="1">
          <a:blip r:embed="rId6">
            <a:alphaModFix/>
          </a:blip>
          <a:srcRect b="0" l="0" r="0" t="0"/>
          <a:stretch/>
        </p:blipFill>
        <p:spPr>
          <a:xfrm>
            <a:off x="574953" y="6461998"/>
            <a:ext cx="821293" cy="1314212"/>
          </a:xfrm>
          <a:prstGeom prst="rect">
            <a:avLst/>
          </a:prstGeom>
          <a:noFill/>
          <a:ln>
            <a:noFill/>
          </a:ln>
        </p:spPr>
      </p:pic>
      <p:sp>
        <p:nvSpPr>
          <p:cNvPr id="154" name="Google Shape;154;p22"/>
          <p:cNvSpPr/>
          <p:nvPr/>
        </p:nvSpPr>
        <p:spPr>
          <a:xfrm>
            <a:off x="1642586" y="6626185"/>
            <a:ext cx="2161461" cy="270034"/>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EEEFF5"/>
              </a:buClr>
              <a:buSzPts val="1700"/>
              <a:buFont typeface="Barlow"/>
              <a:buNone/>
            </a:pPr>
            <a:r>
              <a:rPr b="1" lang="en-US" sz="1700">
                <a:solidFill>
                  <a:srgbClr val="EEEFF5"/>
                </a:solidFill>
                <a:latin typeface="Barlow"/>
                <a:ea typeface="Barlow"/>
                <a:cs typeface="Barlow"/>
                <a:sym typeface="Barlow"/>
              </a:rPr>
              <a:t>Nümunələr</a:t>
            </a:r>
            <a:endParaRPr b="0" i="0" sz="1700" u="none" cap="none" strike="noStrike"/>
          </a:p>
        </p:txBody>
      </p:sp>
      <p:sp>
        <p:nvSpPr>
          <p:cNvPr id="155" name="Google Shape;155;p22"/>
          <p:cNvSpPr/>
          <p:nvPr/>
        </p:nvSpPr>
        <p:spPr>
          <a:xfrm>
            <a:off x="1642586" y="6994684"/>
            <a:ext cx="12412861" cy="26289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EEFF5"/>
              </a:buClr>
              <a:buSzPts val="1250"/>
              <a:buFont typeface="Montserrat"/>
              <a:buNone/>
            </a:pPr>
            <a:r>
              <a:rPr lang="en-US" sz="1250">
                <a:solidFill>
                  <a:srgbClr val="EEEFF5"/>
                </a:solidFill>
                <a:latin typeface="Montserrat"/>
                <a:ea typeface="Montserrat"/>
                <a:cs typeface="Montserrat"/>
                <a:sym typeface="Montserrat"/>
              </a:rPr>
              <a:t>Siri və Alexa kimi virtual köməkçilər səs əmrlərini anlamaq və faydalı cavablar vermək üçün NLP istifadə edirlər.</a:t>
            </a:r>
            <a:endParaRPr b="0" i="0" sz="1250" u="none" cap="none" strike="noStrike"/>
          </a:p>
        </p:txBody>
      </p:sp>
      <p:sp>
        <p:nvSpPr>
          <p:cNvPr id="156" name="Google Shape;156;p22"/>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preencoded.png" id="162" name="Google Shape;162;p23"/>
          <p:cNvPicPr preferRelativeResize="0"/>
          <p:nvPr/>
        </p:nvPicPr>
        <p:blipFill rotWithShape="1">
          <a:blip r:embed="rId3">
            <a:alphaModFix/>
          </a:blip>
          <a:srcRect b="0" l="0" r="0" t="0"/>
          <a:stretch/>
        </p:blipFill>
        <p:spPr>
          <a:xfrm>
            <a:off x="0" y="0"/>
            <a:ext cx="5486400" cy="8231505"/>
          </a:xfrm>
          <a:prstGeom prst="rect">
            <a:avLst/>
          </a:prstGeom>
          <a:noFill/>
          <a:ln>
            <a:noFill/>
          </a:ln>
        </p:spPr>
      </p:pic>
      <p:sp>
        <p:nvSpPr>
          <p:cNvPr id="163" name="Google Shape;163;p23"/>
          <p:cNvSpPr/>
          <p:nvPr/>
        </p:nvSpPr>
        <p:spPr>
          <a:xfrm>
            <a:off x="6107073" y="487680"/>
            <a:ext cx="7902654" cy="1166813"/>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9998FF"/>
              </a:buClr>
              <a:buSzPts val="3650"/>
              <a:buFont typeface="Barlow"/>
              <a:buNone/>
            </a:pPr>
            <a:r>
              <a:rPr b="1" lang="en-US" sz="3650">
                <a:solidFill>
                  <a:srgbClr val="9998FF"/>
                </a:solidFill>
                <a:latin typeface="Barlow"/>
                <a:ea typeface="Barlow"/>
                <a:cs typeface="Barlow"/>
                <a:sym typeface="Barlow"/>
              </a:rPr>
              <a:t>Kompüter görmə</a:t>
            </a:r>
            <a:endParaRPr b="0" i="0" sz="3650" u="none" cap="none" strike="noStrike"/>
          </a:p>
        </p:txBody>
      </p:sp>
      <p:pic>
        <p:nvPicPr>
          <p:cNvPr descr="preencoded.png" id="164" name="Google Shape;164;p23"/>
          <p:cNvPicPr preferRelativeResize="0"/>
          <p:nvPr/>
        </p:nvPicPr>
        <p:blipFill rotWithShape="1">
          <a:blip r:embed="rId4">
            <a:alphaModFix/>
          </a:blip>
          <a:srcRect b="0" l="0" r="0" t="0"/>
          <a:stretch/>
        </p:blipFill>
        <p:spPr>
          <a:xfrm>
            <a:off x="6107073" y="1920478"/>
            <a:ext cx="443389" cy="443389"/>
          </a:xfrm>
          <a:prstGeom prst="rect">
            <a:avLst/>
          </a:prstGeom>
          <a:noFill/>
          <a:ln>
            <a:noFill/>
          </a:ln>
        </p:spPr>
      </p:pic>
      <p:sp>
        <p:nvSpPr>
          <p:cNvPr id="165" name="Google Shape;165;p23"/>
          <p:cNvSpPr/>
          <p:nvPr/>
        </p:nvSpPr>
        <p:spPr>
          <a:xfrm>
            <a:off x="6107073" y="2541151"/>
            <a:ext cx="2333744" cy="2917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Təsvirin tanınması</a:t>
            </a:r>
            <a:endParaRPr b="0" i="0" sz="1800" u="none" cap="none" strike="noStrike"/>
          </a:p>
        </p:txBody>
      </p:sp>
      <p:sp>
        <p:nvSpPr>
          <p:cNvPr id="166" name="Google Shape;166;p23"/>
          <p:cNvSpPr/>
          <p:nvPr/>
        </p:nvSpPr>
        <p:spPr>
          <a:xfrm>
            <a:off x="6107073" y="2939177"/>
            <a:ext cx="790265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EEEFF5"/>
              </a:buClr>
              <a:buSzPts val="1350"/>
              <a:buFont typeface="Montserrat"/>
              <a:buNone/>
            </a:pPr>
            <a:r>
              <a:rPr lang="en-US" sz="1350">
                <a:solidFill>
                  <a:srgbClr val="EEEFF5"/>
                </a:solidFill>
                <a:latin typeface="Montserrat"/>
                <a:ea typeface="Montserrat"/>
                <a:cs typeface="Montserrat"/>
                <a:sym typeface="Montserrat"/>
              </a:rPr>
              <a:t>Kompüter görmə alqoritmləri görüntülərdəki obyektləri və səhnələri tanıyır, bu da üz tanıma və tibbi görüntüləmə kimi tətbiqlərdə istifadə olunmasına imkan verir.</a:t>
            </a:r>
            <a:endParaRPr b="0" i="0" sz="1350" u="none" cap="none" strike="noStrike"/>
          </a:p>
        </p:txBody>
      </p:sp>
      <p:pic>
        <p:nvPicPr>
          <p:cNvPr descr="preencoded.png" id="167" name="Google Shape;167;p23"/>
          <p:cNvPicPr preferRelativeResize="0"/>
          <p:nvPr/>
        </p:nvPicPr>
        <p:blipFill rotWithShape="1">
          <a:blip r:embed="rId5">
            <a:alphaModFix/>
          </a:blip>
          <a:srcRect b="0" l="0" r="0" t="0"/>
          <a:stretch/>
        </p:blipFill>
        <p:spPr>
          <a:xfrm>
            <a:off x="6107073" y="4038957"/>
            <a:ext cx="443389" cy="443389"/>
          </a:xfrm>
          <a:prstGeom prst="rect">
            <a:avLst/>
          </a:prstGeom>
          <a:noFill/>
          <a:ln>
            <a:noFill/>
          </a:ln>
        </p:spPr>
      </p:pic>
      <p:sp>
        <p:nvSpPr>
          <p:cNvPr id="168" name="Google Shape;168;p23"/>
          <p:cNvSpPr/>
          <p:nvPr/>
        </p:nvSpPr>
        <p:spPr>
          <a:xfrm>
            <a:off x="6107073" y="4659630"/>
            <a:ext cx="2333744" cy="2917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Obyekt izləmə</a:t>
            </a:r>
            <a:endParaRPr b="0" i="0" sz="1800" u="none" cap="none" strike="noStrike"/>
          </a:p>
        </p:txBody>
      </p:sp>
      <p:sp>
        <p:nvSpPr>
          <p:cNvPr id="169" name="Google Shape;169;p23"/>
          <p:cNvSpPr/>
          <p:nvPr/>
        </p:nvSpPr>
        <p:spPr>
          <a:xfrm>
            <a:off x="6107073" y="5057656"/>
            <a:ext cx="790265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EEEFF5"/>
              </a:buClr>
              <a:buSzPts val="1350"/>
              <a:buFont typeface="Montserrat"/>
              <a:buNone/>
            </a:pPr>
            <a:r>
              <a:rPr lang="en-US" sz="1350">
                <a:solidFill>
                  <a:srgbClr val="EEEFF5"/>
                </a:solidFill>
                <a:latin typeface="Montserrat"/>
                <a:ea typeface="Montserrat"/>
                <a:cs typeface="Montserrat"/>
                <a:sym typeface="Montserrat"/>
              </a:rPr>
              <a:t>Alqoritmlər video nəzarət sistemləri, muxtar nəqliyyat vasitələri və İdman analitikləri üçün faydalı olan videodakı obyektlərin hərəkətini izləyir.</a:t>
            </a:r>
            <a:endParaRPr b="0" i="0" sz="1350" u="none" cap="none" strike="noStrike"/>
          </a:p>
        </p:txBody>
      </p:sp>
      <p:pic>
        <p:nvPicPr>
          <p:cNvPr descr="preencoded.png" id="170" name="Google Shape;170;p23"/>
          <p:cNvPicPr preferRelativeResize="0"/>
          <p:nvPr/>
        </p:nvPicPr>
        <p:blipFill rotWithShape="1">
          <a:blip r:embed="rId6">
            <a:alphaModFix/>
          </a:blip>
          <a:srcRect b="0" l="0" r="0" t="0"/>
          <a:stretch/>
        </p:blipFill>
        <p:spPr>
          <a:xfrm>
            <a:off x="6107073" y="6157436"/>
            <a:ext cx="443389" cy="443389"/>
          </a:xfrm>
          <a:prstGeom prst="rect">
            <a:avLst/>
          </a:prstGeom>
          <a:noFill/>
          <a:ln>
            <a:noFill/>
          </a:ln>
        </p:spPr>
      </p:pic>
      <p:sp>
        <p:nvSpPr>
          <p:cNvPr id="171" name="Google Shape;171;p23"/>
          <p:cNvSpPr/>
          <p:nvPr/>
        </p:nvSpPr>
        <p:spPr>
          <a:xfrm>
            <a:off x="6107073" y="6778109"/>
            <a:ext cx="2333744" cy="2917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Şəkil seqmentasiyası</a:t>
            </a:r>
            <a:endParaRPr b="0" i="0" sz="1800" u="none" cap="none" strike="noStrike"/>
          </a:p>
        </p:txBody>
      </p:sp>
      <p:sp>
        <p:nvSpPr>
          <p:cNvPr id="172" name="Google Shape;172;p23"/>
          <p:cNvSpPr/>
          <p:nvPr/>
        </p:nvSpPr>
        <p:spPr>
          <a:xfrm>
            <a:off x="6107073" y="7176135"/>
            <a:ext cx="7902654" cy="567690"/>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EEEFF5"/>
              </a:buClr>
              <a:buSzPts val="1350"/>
              <a:buFont typeface="Montserrat"/>
              <a:buNone/>
            </a:pPr>
            <a:r>
              <a:rPr lang="en-US" sz="1350">
                <a:solidFill>
                  <a:srgbClr val="EEEFF5"/>
                </a:solidFill>
                <a:latin typeface="Montserrat"/>
                <a:ea typeface="Montserrat"/>
                <a:cs typeface="Montserrat"/>
                <a:sym typeface="Montserrat"/>
              </a:rPr>
              <a:t>Alqoritmlər şəkilləri ayrı-ayrı sahələrə ayırır, səhnənin müxtəlif hissələrinin ətraflı təhlilinə və anlaşılmasına imkan verir.</a:t>
            </a:r>
            <a:endParaRPr b="0" i="0" sz="1350" u="none" cap="none" strike="noStrike"/>
          </a:p>
        </p:txBody>
      </p:sp>
      <p:sp>
        <p:nvSpPr>
          <p:cNvPr id="173" name="Google Shape;173;p23"/>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preencoded.png" id="179" name="Google Shape;179;p24"/>
          <p:cNvPicPr preferRelativeResize="0"/>
          <p:nvPr/>
        </p:nvPicPr>
        <p:blipFill rotWithShape="1">
          <a:blip r:embed="rId3">
            <a:alphaModFix/>
          </a:blip>
          <a:srcRect b="0" l="0" r="0" t="0"/>
          <a:stretch/>
        </p:blipFill>
        <p:spPr>
          <a:xfrm>
            <a:off x="0" y="0"/>
            <a:ext cx="14630400" cy="2297549"/>
          </a:xfrm>
          <a:prstGeom prst="rect">
            <a:avLst/>
          </a:prstGeom>
          <a:noFill/>
          <a:ln>
            <a:noFill/>
          </a:ln>
        </p:spPr>
      </p:pic>
      <p:sp>
        <p:nvSpPr>
          <p:cNvPr id="180" name="Google Shape;180;p24"/>
          <p:cNvSpPr/>
          <p:nvPr/>
        </p:nvSpPr>
        <p:spPr>
          <a:xfrm>
            <a:off x="643295" y="2995732"/>
            <a:ext cx="13190577" cy="60459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9998FF"/>
              </a:buClr>
              <a:buSzPts val="3800"/>
              <a:buFont typeface="Barlow"/>
              <a:buNone/>
            </a:pPr>
            <a:r>
              <a:rPr b="1" lang="en-US" sz="3800">
                <a:solidFill>
                  <a:srgbClr val="9998FF"/>
                </a:solidFill>
                <a:latin typeface="Barlow"/>
                <a:ea typeface="Barlow"/>
                <a:cs typeface="Barlow"/>
                <a:sym typeface="Barlow"/>
              </a:rPr>
              <a:t>Gücləndirmə təlimi</a:t>
            </a:r>
            <a:endParaRPr b="0" i="0" sz="3800" u="none" cap="none" strike="noStrike"/>
          </a:p>
        </p:txBody>
      </p:sp>
      <p:sp>
        <p:nvSpPr>
          <p:cNvPr id="181" name="Google Shape;181;p24"/>
          <p:cNvSpPr/>
          <p:nvPr/>
        </p:nvSpPr>
        <p:spPr>
          <a:xfrm>
            <a:off x="643295" y="5703689"/>
            <a:ext cx="13343811" cy="22860"/>
          </a:xfrm>
          <a:prstGeom prst="roundRect">
            <a:avLst>
              <a:gd fmla="val 723648"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3921681" y="5060454"/>
            <a:ext cx="22860" cy="643295"/>
          </a:xfrm>
          <a:prstGeom prst="roundRect">
            <a:avLst>
              <a:gd fmla="val 723648"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3726418" y="5496937"/>
            <a:ext cx="413504" cy="413504"/>
          </a:xfrm>
          <a:prstGeom prst="roundRect">
            <a:avLst>
              <a:gd fmla="val 40006" name="adj"/>
            </a:avLst>
          </a:prstGeom>
          <a:solidFill>
            <a:srgbClr val="282C32"/>
          </a:solidFill>
          <a:ln>
            <a:noFill/>
          </a:ln>
          <a:effectLst>
            <a:outerShdw blurRad="45720" rotWithShape="0" algn="bl" dir="13500000" dist="2286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3881795" y="5558492"/>
            <a:ext cx="102751" cy="2902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2250"/>
              <a:buFont typeface="Barlow"/>
              <a:buNone/>
            </a:pPr>
            <a:r>
              <a:rPr b="1" i="0" lang="en-US" sz="2250" u="none" cap="none" strike="noStrike">
                <a:solidFill>
                  <a:srgbClr val="EEEFF5"/>
                </a:solidFill>
                <a:latin typeface="Barlow"/>
                <a:ea typeface="Barlow"/>
                <a:cs typeface="Barlow"/>
                <a:sym typeface="Barlow"/>
              </a:rPr>
              <a:t>1</a:t>
            </a:r>
            <a:endParaRPr b="0" i="0" sz="2250" u="none" cap="none" strike="noStrike"/>
          </a:p>
        </p:txBody>
      </p:sp>
      <p:sp>
        <p:nvSpPr>
          <p:cNvPr id="185" name="Google Shape;185;p24"/>
          <p:cNvSpPr/>
          <p:nvPr/>
        </p:nvSpPr>
        <p:spPr>
          <a:xfrm>
            <a:off x="2724031" y="3875961"/>
            <a:ext cx="2418398" cy="302181"/>
          </a:xfrm>
          <a:prstGeom prst="rect">
            <a:avLst/>
          </a:prstGeom>
          <a:noFill/>
          <a:ln>
            <a:noFill/>
          </a:ln>
        </p:spPr>
        <p:txBody>
          <a:bodyPr anchorCtr="0" anchor="t" bIns="0" lIns="0" spcFirstLastPara="1" rIns="0" wrap="square" tIns="0">
            <a:noAutofit/>
          </a:bodyPr>
          <a:lstStyle/>
          <a:p>
            <a:pPr indent="0" lvl="0" marL="0" marR="0" rtl="0" algn="ctr">
              <a:lnSpc>
                <a:spcPct val="123684"/>
              </a:lnSpc>
              <a:spcBef>
                <a:spcPts val="0"/>
              </a:spcBef>
              <a:spcAft>
                <a:spcPts val="0"/>
              </a:spcAft>
              <a:buClr>
                <a:srgbClr val="EEEFF5"/>
              </a:buClr>
              <a:buSzPts val="1900"/>
              <a:buFont typeface="Barlow"/>
              <a:buNone/>
            </a:pPr>
            <a:r>
              <a:rPr b="1" lang="en-US" sz="1900">
                <a:solidFill>
                  <a:srgbClr val="EEEFF5"/>
                </a:solidFill>
                <a:latin typeface="Barlow"/>
                <a:ea typeface="Barlow"/>
                <a:cs typeface="Barlow"/>
                <a:sym typeface="Barlow"/>
              </a:rPr>
              <a:t>Agentlər</a:t>
            </a:r>
            <a:endParaRPr b="0" i="0" sz="1900" u="none" cap="none" strike="noStrike"/>
          </a:p>
        </p:txBody>
      </p:sp>
      <p:sp>
        <p:nvSpPr>
          <p:cNvPr id="186" name="Google Shape;186;p24"/>
          <p:cNvSpPr/>
          <p:nvPr/>
        </p:nvSpPr>
        <p:spPr>
          <a:xfrm>
            <a:off x="827008" y="4288393"/>
            <a:ext cx="6212562" cy="588169"/>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RL agentləri, əldə edilmiş təcrübəyə əsaslanan hərəkətlər edərək ətraf mühitlə qarşılıqlı əlaqə qurmağı öyrənirlər.</a:t>
            </a:r>
            <a:endParaRPr b="0" i="0" sz="1400" u="none" cap="none" strike="noStrike"/>
          </a:p>
        </p:txBody>
      </p:sp>
      <p:sp>
        <p:nvSpPr>
          <p:cNvPr id="187" name="Google Shape;187;p24"/>
          <p:cNvSpPr/>
          <p:nvPr/>
        </p:nvSpPr>
        <p:spPr>
          <a:xfrm>
            <a:off x="7303532" y="5703630"/>
            <a:ext cx="22860" cy="643295"/>
          </a:xfrm>
          <a:prstGeom prst="roundRect">
            <a:avLst>
              <a:gd fmla="val 723648"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7108269" y="5496937"/>
            <a:ext cx="413504" cy="413504"/>
          </a:xfrm>
          <a:prstGeom prst="roundRect">
            <a:avLst>
              <a:gd fmla="val 40006" name="adj"/>
            </a:avLst>
          </a:prstGeom>
          <a:solidFill>
            <a:srgbClr val="282C32"/>
          </a:solidFill>
          <a:ln>
            <a:noFill/>
          </a:ln>
          <a:effectLst>
            <a:outerShdw blurRad="45720" rotWithShape="0" algn="bl" dir="13500000" dist="2286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7233761" y="5558492"/>
            <a:ext cx="162520" cy="2902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2250"/>
              <a:buFont typeface="Barlow"/>
              <a:buNone/>
            </a:pPr>
            <a:r>
              <a:rPr b="1" i="0" lang="en-US" sz="2250" u="none" cap="none" strike="noStrike">
                <a:solidFill>
                  <a:srgbClr val="EEEFF5"/>
                </a:solidFill>
                <a:latin typeface="Barlow"/>
                <a:ea typeface="Barlow"/>
                <a:cs typeface="Barlow"/>
                <a:sym typeface="Barlow"/>
              </a:rPr>
              <a:t>2</a:t>
            </a:r>
            <a:endParaRPr b="0" i="0" sz="2250" u="none" cap="none" strike="noStrike"/>
          </a:p>
        </p:txBody>
      </p:sp>
      <p:sp>
        <p:nvSpPr>
          <p:cNvPr id="190" name="Google Shape;190;p24"/>
          <p:cNvSpPr/>
          <p:nvPr/>
        </p:nvSpPr>
        <p:spPr>
          <a:xfrm>
            <a:off x="6105882" y="6530816"/>
            <a:ext cx="2418398" cy="302181"/>
          </a:xfrm>
          <a:prstGeom prst="rect">
            <a:avLst/>
          </a:prstGeom>
          <a:noFill/>
          <a:ln>
            <a:noFill/>
          </a:ln>
        </p:spPr>
        <p:txBody>
          <a:bodyPr anchorCtr="0" anchor="t" bIns="0" lIns="0" spcFirstLastPara="1" rIns="0" wrap="square" tIns="0">
            <a:noAutofit/>
          </a:bodyPr>
          <a:lstStyle/>
          <a:p>
            <a:pPr indent="0" lvl="0" marL="0" marR="0" rtl="0" algn="ctr">
              <a:lnSpc>
                <a:spcPct val="123684"/>
              </a:lnSpc>
              <a:spcBef>
                <a:spcPts val="0"/>
              </a:spcBef>
              <a:spcAft>
                <a:spcPts val="0"/>
              </a:spcAft>
              <a:buClr>
                <a:srgbClr val="EEEFF5"/>
              </a:buClr>
              <a:buSzPts val="1900"/>
              <a:buFont typeface="Barlow"/>
              <a:buNone/>
            </a:pPr>
            <a:r>
              <a:rPr b="1" lang="en-US" sz="1900">
                <a:solidFill>
                  <a:srgbClr val="EEEFF5"/>
                </a:solidFill>
                <a:latin typeface="Barlow"/>
                <a:ea typeface="Barlow"/>
                <a:cs typeface="Barlow"/>
                <a:sym typeface="Barlow"/>
              </a:rPr>
              <a:t>Ətraf mühit</a:t>
            </a:r>
            <a:endParaRPr b="0" i="0" sz="1900" u="none" cap="none" strike="noStrike"/>
          </a:p>
        </p:txBody>
      </p:sp>
      <p:sp>
        <p:nvSpPr>
          <p:cNvPr id="191" name="Google Shape;191;p24"/>
          <p:cNvSpPr/>
          <p:nvPr/>
        </p:nvSpPr>
        <p:spPr>
          <a:xfrm>
            <a:off x="4208859" y="6943249"/>
            <a:ext cx="6212562" cy="588169"/>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Ətraf mühit agentə təlim prosesinə rəhbərlik edərək mükafat və ya cərimə şəklində rəy verir.</a:t>
            </a:r>
            <a:endParaRPr b="0" i="0" sz="1400" u="none" cap="none" strike="noStrike"/>
          </a:p>
        </p:txBody>
      </p:sp>
      <p:sp>
        <p:nvSpPr>
          <p:cNvPr id="192" name="Google Shape;192;p24"/>
          <p:cNvSpPr/>
          <p:nvPr/>
        </p:nvSpPr>
        <p:spPr>
          <a:xfrm>
            <a:off x="10685502" y="5060454"/>
            <a:ext cx="22860" cy="643295"/>
          </a:xfrm>
          <a:prstGeom prst="roundRect">
            <a:avLst>
              <a:gd fmla="val 723648"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10490240" y="5496937"/>
            <a:ext cx="413504" cy="413504"/>
          </a:xfrm>
          <a:prstGeom prst="roundRect">
            <a:avLst>
              <a:gd fmla="val 40006" name="adj"/>
            </a:avLst>
          </a:prstGeom>
          <a:solidFill>
            <a:srgbClr val="282C32"/>
          </a:solidFill>
          <a:ln>
            <a:noFill/>
          </a:ln>
          <a:effectLst>
            <a:outerShdw blurRad="45720" rotWithShape="0" algn="bl" dir="13500000" dist="2286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0618589" y="5558492"/>
            <a:ext cx="156686" cy="2902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2250"/>
              <a:buFont typeface="Barlow"/>
              <a:buNone/>
            </a:pPr>
            <a:r>
              <a:rPr b="1" i="0" lang="en-US" sz="2250" u="none" cap="none" strike="noStrike">
                <a:solidFill>
                  <a:srgbClr val="EEEFF5"/>
                </a:solidFill>
                <a:latin typeface="Barlow"/>
                <a:ea typeface="Barlow"/>
                <a:cs typeface="Barlow"/>
                <a:sym typeface="Barlow"/>
              </a:rPr>
              <a:t>3</a:t>
            </a:r>
            <a:endParaRPr b="0" i="0" sz="2250" u="none" cap="none" strike="noStrike"/>
          </a:p>
        </p:txBody>
      </p:sp>
      <p:sp>
        <p:nvSpPr>
          <p:cNvPr id="195" name="Google Shape;195;p24"/>
          <p:cNvSpPr/>
          <p:nvPr/>
        </p:nvSpPr>
        <p:spPr>
          <a:xfrm>
            <a:off x="9487853" y="3875961"/>
            <a:ext cx="2418398" cy="302181"/>
          </a:xfrm>
          <a:prstGeom prst="rect">
            <a:avLst/>
          </a:prstGeom>
          <a:noFill/>
          <a:ln>
            <a:noFill/>
          </a:ln>
        </p:spPr>
        <p:txBody>
          <a:bodyPr anchorCtr="0" anchor="t" bIns="0" lIns="0" spcFirstLastPara="1" rIns="0" wrap="square" tIns="0">
            <a:noAutofit/>
          </a:bodyPr>
          <a:lstStyle/>
          <a:p>
            <a:pPr indent="0" lvl="0" marL="0" marR="0" rtl="0" algn="ctr">
              <a:lnSpc>
                <a:spcPct val="123684"/>
              </a:lnSpc>
              <a:spcBef>
                <a:spcPts val="0"/>
              </a:spcBef>
              <a:spcAft>
                <a:spcPts val="0"/>
              </a:spcAft>
              <a:buClr>
                <a:srgbClr val="EEEFF5"/>
              </a:buClr>
              <a:buSzPts val="1900"/>
              <a:buFont typeface="Barlow"/>
              <a:buNone/>
            </a:pPr>
            <a:r>
              <a:rPr b="1" lang="en-US" sz="1900">
                <a:solidFill>
                  <a:srgbClr val="EEEFF5"/>
                </a:solidFill>
                <a:latin typeface="Barlow"/>
                <a:ea typeface="Barlow"/>
                <a:cs typeface="Barlow"/>
                <a:sym typeface="Barlow"/>
              </a:rPr>
              <a:t>Mükafatlar</a:t>
            </a:r>
            <a:endParaRPr b="0" i="0" sz="1900" u="none" cap="none" strike="noStrike"/>
          </a:p>
        </p:txBody>
      </p:sp>
      <p:sp>
        <p:nvSpPr>
          <p:cNvPr id="196" name="Google Shape;196;p24"/>
          <p:cNvSpPr/>
          <p:nvPr/>
        </p:nvSpPr>
        <p:spPr>
          <a:xfrm>
            <a:off x="7590711" y="4288393"/>
            <a:ext cx="6212681" cy="588169"/>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Agentlər istədikləri hərəkətlərə görə mükafatlandırılır, bu da onları öyrənməyə və zamanla performanslarını artırmağa təşviq edir.</a:t>
            </a:r>
            <a:endParaRPr b="0" i="0" sz="1400" u="none" cap="none" strike="noStrike"/>
          </a:p>
        </p:txBody>
      </p:sp>
      <p:sp>
        <p:nvSpPr>
          <p:cNvPr id="197" name="Google Shape;197;p24"/>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p:nvPr/>
        </p:nvSpPr>
        <p:spPr>
          <a:xfrm>
            <a:off x="738426" y="580192"/>
            <a:ext cx="13153549" cy="1388269"/>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9998FF"/>
              </a:buClr>
              <a:buSzPts val="4350"/>
              <a:buFont typeface="Barlow"/>
              <a:buNone/>
            </a:pPr>
            <a:r>
              <a:rPr b="1" lang="en-US" sz="4350">
                <a:solidFill>
                  <a:srgbClr val="9998FF"/>
                </a:solidFill>
                <a:latin typeface="Barlow"/>
                <a:ea typeface="Barlow"/>
                <a:cs typeface="Barlow"/>
                <a:sym typeface="Barlow"/>
              </a:rPr>
              <a:t>Süni intellektdə etik mülahizələr</a:t>
            </a:r>
            <a:endParaRPr b="0" i="0" sz="4350" u="none" cap="none" strike="noStrike"/>
          </a:p>
        </p:txBody>
      </p:sp>
      <p:sp>
        <p:nvSpPr>
          <p:cNvPr id="204" name="Google Shape;204;p25"/>
          <p:cNvSpPr/>
          <p:nvPr/>
        </p:nvSpPr>
        <p:spPr>
          <a:xfrm>
            <a:off x="738426" y="2390418"/>
            <a:ext cx="2192179" cy="1570673"/>
          </a:xfrm>
          <a:prstGeom prst="roundRect">
            <a:avLst>
              <a:gd fmla="val 12090" name="adj"/>
            </a:avLst>
          </a:prstGeom>
          <a:solidFill>
            <a:srgbClr val="282C32"/>
          </a:solidFill>
          <a:ln>
            <a:noFill/>
          </a:ln>
          <a:effectLst>
            <a:outerShdw blurRad="52070" rotWithShape="0" algn="bl" dir="13500000" dist="2540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949404" y="2964775"/>
            <a:ext cx="93464" cy="421958"/>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1</a:t>
            </a:r>
            <a:endParaRPr b="0" i="0" sz="2050" u="none" cap="none" strike="noStrike"/>
          </a:p>
        </p:txBody>
      </p:sp>
      <p:sp>
        <p:nvSpPr>
          <p:cNvPr id="206" name="Google Shape;206;p25"/>
          <p:cNvSpPr/>
          <p:nvPr/>
        </p:nvSpPr>
        <p:spPr>
          <a:xfrm>
            <a:off x="3141583" y="2601397"/>
            <a:ext cx="2776180" cy="3470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Qərəz</a:t>
            </a:r>
            <a:endParaRPr b="0" i="0" sz="2150" u="none" cap="none" strike="noStrike"/>
          </a:p>
        </p:txBody>
      </p:sp>
      <p:sp>
        <p:nvSpPr>
          <p:cNvPr id="207" name="Google Shape;207;p25"/>
          <p:cNvSpPr/>
          <p:nvPr/>
        </p:nvSpPr>
        <p:spPr>
          <a:xfrm>
            <a:off x="3141583" y="3075027"/>
            <a:ext cx="10539413" cy="67508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sistemləri öyrəndikləri məlumatların qərəzliliyini miras ala bilər, nəticədə ədalətsiz və ya ayrı-seçkilik nəticələri yaranır.</a:t>
            </a:r>
            <a:endParaRPr b="0" i="0" sz="1650" u="none" cap="none" strike="noStrike"/>
          </a:p>
        </p:txBody>
      </p:sp>
      <p:sp>
        <p:nvSpPr>
          <p:cNvPr id="208" name="Google Shape;208;p25"/>
          <p:cNvSpPr/>
          <p:nvPr/>
        </p:nvSpPr>
        <p:spPr>
          <a:xfrm>
            <a:off x="3036094" y="3951565"/>
            <a:ext cx="10750391" cy="11430"/>
          </a:xfrm>
          <a:prstGeom prst="roundRect">
            <a:avLst>
              <a:gd fmla="val 166139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738426" y="4066580"/>
            <a:ext cx="4384477" cy="1570673"/>
          </a:xfrm>
          <a:prstGeom prst="roundRect">
            <a:avLst>
              <a:gd fmla="val 12090" name="adj"/>
            </a:avLst>
          </a:prstGeom>
          <a:solidFill>
            <a:srgbClr val="282C32"/>
          </a:solidFill>
          <a:ln>
            <a:noFill/>
          </a:ln>
          <a:effectLst>
            <a:outerShdw blurRad="52070" rotWithShape="0" algn="bl" dir="13500000" dist="2540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949404" y="4640937"/>
            <a:ext cx="147757" cy="421958"/>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2</a:t>
            </a:r>
            <a:endParaRPr b="0" i="0" sz="2050" u="none" cap="none" strike="noStrike"/>
          </a:p>
        </p:txBody>
      </p:sp>
      <p:sp>
        <p:nvSpPr>
          <p:cNvPr id="211" name="Google Shape;211;p25"/>
          <p:cNvSpPr/>
          <p:nvPr/>
        </p:nvSpPr>
        <p:spPr>
          <a:xfrm>
            <a:off x="5333881" y="4277558"/>
            <a:ext cx="2776180" cy="3470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Məxfilik</a:t>
            </a:r>
            <a:endParaRPr b="0" i="0" sz="2150" u="none" cap="none" strike="noStrike"/>
          </a:p>
        </p:txBody>
      </p:sp>
      <p:sp>
        <p:nvSpPr>
          <p:cNvPr id="212" name="Google Shape;212;p25"/>
          <p:cNvSpPr/>
          <p:nvPr/>
        </p:nvSpPr>
        <p:spPr>
          <a:xfrm>
            <a:off x="5333881" y="4751189"/>
            <a:ext cx="8347115" cy="67508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tətbiqləri tez-tez məxfi şəxsi məlumatları emal edir ki, bu da Məxfilik pozuntuları və sui-istifadə ilə bağlı narahatlıqlara səbəb olur.</a:t>
            </a:r>
            <a:endParaRPr b="0" i="0" sz="1650" u="none" cap="none" strike="noStrike"/>
          </a:p>
        </p:txBody>
      </p:sp>
      <p:sp>
        <p:nvSpPr>
          <p:cNvPr id="213" name="Google Shape;213;p25"/>
          <p:cNvSpPr/>
          <p:nvPr/>
        </p:nvSpPr>
        <p:spPr>
          <a:xfrm>
            <a:off x="5228392" y="5627727"/>
            <a:ext cx="8558093" cy="11430"/>
          </a:xfrm>
          <a:prstGeom prst="roundRect">
            <a:avLst>
              <a:gd fmla="val 166139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738426" y="5742742"/>
            <a:ext cx="6576774" cy="1908215"/>
          </a:xfrm>
          <a:prstGeom prst="roundRect">
            <a:avLst>
              <a:gd fmla="val 9952" name="adj"/>
            </a:avLst>
          </a:prstGeom>
          <a:solidFill>
            <a:srgbClr val="282C32"/>
          </a:solidFill>
          <a:ln>
            <a:noFill/>
          </a:ln>
          <a:effectLst>
            <a:outerShdw blurRad="52070" rotWithShape="0" algn="bl" dir="13500000" dist="25400">
              <a:srgbClr val="FFFFFF">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949404" y="6485811"/>
            <a:ext cx="142518" cy="421958"/>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3</a:t>
            </a:r>
            <a:endParaRPr b="0" i="0" sz="2050" u="none" cap="none" strike="noStrike"/>
          </a:p>
        </p:txBody>
      </p:sp>
      <p:sp>
        <p:nvSpPr>
          <p:cNvPr id="216" name="Google Shape;216;p25"/>
          <p:cNvSpPr/>
          <p:nvPr/>
        </p:nvSpPr>
        <p:spPr>
          <a:xfrm>
            <a:off x="7526179" y="5953720"/>
            <a:ext cx="2776180" cy="3470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Hesabatlılıq</a:t>
            </a:r>
            <a:endParaRPr b="0" i="0" sz="2150" u="none" cap="none" strike="noStrike"/>
          </a:p>
        </p:txBody>
      </p:sp>
      <p:sp>
        <p:nvSpPr>
          <p:cNvPr id="217" name="Google Shape;217;p25"/>
          <p:cNvSpPr/>
          <p:nvPr/>
        </p:nvSpPr>
        <p:spPr>
          <a:xfrm>
            <a:off x="7526179" y="6427351"/>
            <a:ext cx="6154817" cy="101262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sistemləri üçün aydın təlimatların və hesabatlılığın yaradılması məsuliyyətli inkişaf və tətbiqi təmin etmək üçün çox vacibdir.</a:t>
            </a:r>
            <a:endParaRPr b="0" i="0" sz="1650" u="none" cap="none" strike="noStrike"/>
          </a:p>
        </p:txBody>
      </p:sp>
      <p:sp>
        <p:nvSpPr>
          <p:cNvPr id="218" name="Google Shape;218;p25"/>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p:nvPr/>
        </p:nvSpPr>
        <p:spPr>
          <a:xfrm>
            <a:off x="738426" y="580192"/>
            <a:ext cx="13153500" cy="1388400"/>
          </a:xfrm>
          <a:prstGeom prst="rect">
            <a:avLst/>
          </a:prstGeom>
          <a:noFill/>
          <a:ln>
            <a:noFill/>
          </a:ln>
        </p:spPr>
        <p:txBody>
          <a:bodyPr anchorCtr="0" anchor="t" bIns="0" lIns="0" spcFirstLastPara="1" rIns="0" wrap="square" tIns="0">
            <a:noAutofit/>
          </a:bodyPr>
          <a:lstStyle/>
          <a:p>
            <a:pPr indent="0" lvl="0" marL="0" rtl="0" algn="l">
              <a:lnSpc>
                <a:spcPct val="125287"/>
              </a:lnSpc>
              <a:spcBef>
                <a:spcPts val="0"/>
              </a:spcBef>
              <a:spcAft>
                <a:spcPts val="0"/>
              </a:spcAft>
              <a:buClr>
                <a:schemeClr val="dk1"/>
              </a:buClr>
              <a:buSzPts val="1100"/>
              <a:buFont typeface="Arial"/>
              <a:buNone/>
            </a:pPr>
            <a:r>
              <a:rPr b="1" lang="en-US" sz="4350">
                <a:solidFill>
                  <a:srgbClr val="9998FF"/>
                </a:solidFill>
                <a:latin typeface="Barlow"/>
                <a:ea typeface="Barlow"/>
                <a:cs typeface="Barlow"/>
                <a:sym typeface="Barlow"/>
              </a:rPr>
              <a:t>Süni İntellektin Elektron Sənəd Dövriyyəsində Tətbiqi</a:t>
            </a:r>
            <a:endParaRPr b="1" sz="4350">
              <a:solidFill>
                <a:srgbClr val="9998FF"/>
              </a:solidFill>
              <a:latin typeface="Barlow"/>
              <a:ea typeface="Barlow"/>
              <a:cs typeface="Barlow"/>
              <a:sym typeface="Barlow"/>
            </a:endParaRPr>
          </a:p>
        </p:txBody>
      </p:sp>
      <p:sp>
        <p:nvSpPr>
          <p:cNvPr id="225" name="Google Shape;225;p26"/>
          <p:cNvSpPr/>
          <p:nvPr/>
        </p:nvSpPr>
        <p:spPr>
          <a:xfrm>
            <a:off x="819871" y="1968596"/>
            <a:ext cx="12861000" cy="5471400"/>
          </a:xfrm>
          <a:prstGeom prst="rect">
            <a:avLst/>
          </a:prstGeom>
          <a:noFill/>
          <a:ln>
            <a:noFill/>
          </a:ln>
        </p:spPr>
        <p:txBody>
          <a:bodyPr anchorCtr="0" anchor="t" bIns="0" lIns="0" spcFirstLastPara="1" rIns="0" wrap="square" tIns="0">
            <a:noAutofit/>
          </a:bodyPr>
          <a:lstStyle/>
          <a:p>
            <a:pPr indent="-349250" lvl="0" marL="4572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Məlumatın Avtomatik Emalı:</a:t>
            </a:r>
            <a:endParaRPr sz="1900">
              <a:solidFill>
                <a:srgbClr val="EEEFF5"/>
              </a:solidFill>
              <a:latin typeface="Montserrat"/>
              <a:ea typeface="Montserrat"/>
              <a:cs typeface="Montserrat"/>
              <a:sym typeface="Montserrat"/>
            </a:endParaRPr>
          </a:p>
          <a:p>
            <a:pPr indent="-349250" lvl="1" marL="9144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Təbii Dil Emalı (NLP) texnologiyaları ilə sənədlərin mətni analiz edilə bilər. Süni intellektin NLP metodları sayəsində sənədlərin məzmunu avtomatik şəkildə oxunur, etiketlənir və kateqoriyalara ayrılır.</a:t>
            </a:r>
            <a:endParaRPr sz="1900">
              <a:solidFill>
                <a:srgbClr val="EEEFF5"/>
              </a:solidFill>
              <a:latin typeface="Montserrat"/>
              <a:ea typeface="Montserrat"/>
              <a:cs typeface="Montserrat"/>
              <a:sym typeface="Montserrat"/>
            </a:endParaRPr>
          </a:p>
          <a:p>
            <a:pPr indent="-349250" lvl="1" marL="9144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Məsələn, müqavilələr, məktublar və digər sənədlərdəki əsas məlumatlar (tarix, tərəflər, məbləğ) avtomatik çıxarılır.</a:t>
            </a:r>
            <a:endParaRPr sz="1900">
              <a:solidFill>
                <a:srgbClr val="EEEFF5"/>
              </a:solidFill>
              <a:latin typeface="Montserrat"/>
              <a:ea typeface="Montserrat"/>
              <a:cs typeface="Montserrat"/>
              <a:sym typeface="Montserrat"/>
            </a:endParaRPr>
          </a:p>
          <a:p>
            <a:pPr indent="-349250" lvl="0" marL="4572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Optik Simvolların Tanınması (OCR):	</a:t>
            </a:r>
            <a:endParaRPr sz="1900">
              <a:solidFill>
                <a:srgbClr val="EEEFF5"/>
              </a:solidFill>
              <a:latin typeface="Montserrat"/>
              <a:ea typeface="Montserrat"/>
              <a:cs typeface="Montserrat"/>
              <a:sym typeface="Montserrat"/>
            </a:endParaRPr>
          </a:p>
          <a:p>
            <a:pPr indent="-349250" lvl="1" marL="9144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OCR (Optical Character Recognition) texnologiyası, kağız sənədləri və skan edilmiş sənədləri rəqəmsal formata çevirir. Süni intellekt OCR alqoritmləri ilə daha dəqiq və sürətli nəticələr əldə edilir.</a:t>
            </a:r>
            <a:endParaRPr sz="1900">
              <a:solidFill>
                <a:srgbClr val="EEEFF5"/>
              </a:solidFill>
              <a:latin typeface="Montserrat"/>
              <a:ea typeface="Montserrat"/>
              <a:cs typeface="Montserrat"/>
              <a:sym typeface="Montserrat"/>
            </a:endParaRPr>
          </a:p>
          <a:p>
            <a:pPr indent="-349250" lvl="1" marL="914400" rtl="0" algn="l">
              <a:lnSpc>
                <a:spcPct val="160606"/>
              </a:lnSpc>
              <a:spcBef>
                <a:spcPts val="0"/>
              </a:spcBef>
              <a:spcAft>
                <a:spcPts val="0"/>
              </a:spcAft>
              <a:buClr>
                <a:srgbClr val="EEEFF5"/>
              </a:buClr>
              <a:buSzPts val="1900"/>
              <a:buFont typeface="Montserrat"/>
              <a:buChar char="○"/>
            </a:pPr>
            <a:r>
              <a:rPr lang="en-US" sz="1900">
                <a:solidFill>
                  <a:srgbClr val="EEEFF5"/>
                </a:solidFill>
                <a:latin typeface="Montserrat"/>
                <a:ea typeface="Montserrat"/>
                <a:cs typeface="Montserrat"/>
                <a:sym typeface="Montserrat"/>
              </a:rPr>
              <a:t>Sənədin skan edilməsi və sonra mətni təhlil edilməsi prosesi daha sürətli və səhvsiz olur.</a:t>
            </a:r>
            <a:endParaRPr sz="1900">
              <a:solidFill>
                <a:srgbClr val="EEEFF5"/>
              </a:solidFill>
              <a:latin typeface="Montserrat"/>
              <a:ea typeface="Montserrat"/>
              <a:cs typeface="Montserrat"/>
              <a:sym typeface="Montserrat"/>
            </a:endParaRPr>
          </a:p>
        </p:txBody>
      </p:sp>
      <p:sp>
        <p:nvSpPr>
          <p:cNvPr id="226" name="Google Shape;226;p26"/>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p:nvPr/>
        </p:nvSpPr>
        <p:spPr>
          <a:xfrm>
            <a:off x="738426" y="580192"/>
            <a:ext cx="13153500" cy="13884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9998FF"/>
              </a:buClr>
              <a:buSzPts val="4350"/>
              <a:buFont typeface="Barlow"/>
              <a:buNone/>
            </a:pPr>
            <a:r>
              <a:rPr b="1" lang="en-US" sz="4350">
                <a:solidFill>
                  <a:srgbClr val="9998FF"/>
                </a:solidFill>
                <a:latin typeface="Barlow"/>
                <a:ea typeface="Barlow"/>
                <a:cs typeface="Barlow"/>
                <a:sym typeface="Barlow"/>
              </a:rPr>
              <a:t>Süni intellektdə etik mülahizələr</a:t>
            </a:r>
            <a:endParaRPr b="0" i="0" sz="4350" u="none" cap="none" strike="noStrike"/>
          </a:p>
        </p:txBody>
      </p:sp>
      <p:sp>
        <p:nvSpPr>
          <p:cNvPr id="233" name="Google Shape;233;p27"/>
          <p:cNvSpPr/>
          <p:nvPr/>
        </p:nvSpPr>
        <p:spPr>
          <a:xfrm>
            <a:off x="738426" y="2390418"/>
            <a:ext cx="2192100" cy="1570800"/>
          </a:xfrm>
          <a:prstGeom prst="roundRect">
            <a:avLst>
              <a:gd fmla="val 12090" name="adj"/>
            </a:avLst>
          </a:prstGeom>
          <a:solidFill>
            <a:srgbClr val="282C32"/>
          </a:solidFill>
          <a:ln>
            <a:noFill/>
          </a:ln>
          <a:effectLst>
            <a:outerShdw blurRad="52070" rotWithShape="0" algn="bl" dir="13500000" dist="25400">
              <a:srgbClr val="FFFFFF">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949404" y="2964775"/>
            <a:ext cx="93600" cy="4221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1</a:t>
            </a:r>
            <a:endParaRPr b="0" i="0" sz="2050" u="none" cap="none" strike="noStrike"/>
          </a:p>
        </p:txBody>
      </p:sp>
      <p:sp>
        <p:nvSpPr>
          <p:cNvPr id="235" name="Google Shape;235;p27"/>
          <p:cNvSpPr/>
          <p:nvPr/>
        </p:nvSpPr>
        <p:spPr>
          <a:xfrm>
            <a:off x="3141583" y="2601397"/>
            <a:ext cx="2776200" cy="347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Qərəz</a:t>
            </a:r>
            <a:endParaRPr b="0" i="0" sz="2150" u="none" cap="none" strike="noStrike"/>
          </a:p>
        </p:txBody>
      </p:sp>
      <p:sp>
        <p:nvSpPr>
          <p:cNvPr id="236" name="Google Shape;236;p27"/>
          <p:cNvSpPr/>
          <p:nvPr/>
        </p:nvSpPr>
        <p:spPr>
          <a:xfrm>
            <a:off x="3141583" y="3075027"/>
            <a:ext cx="10539300" cy="675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sistemləri öyrəndikləri məlumatların qərəzliliyini miras ala bilər, nəticədə ədalətsiz və ya ayrı-seçkilik nəticələri yaranır.</a:t>
            </a:r>
            <a:endParaRPr b="0" i="0" sz="1650" u="none" cap="none" strike="noStrike"/>
          </a:p>
        </p:txBody>
      </p:sp>
      <p:sp>
        <p:nvSpPr>
          <p:cNvPr id="237" name="Google Shape;237;p27"/>
          <p:cNvSpPr/>
          <p:nvPr/>
        </p:nvSpPr>
        <p:spPr>
          <a:xfrm>
            <a:off x="3036094" y="3951565"/>
            <a:ext cx="10750500" cy="11400"/>
          </a:xfrm>
          <a:prstGeom prst="roundRect">
            <a:avLst>
              <a:gd fmla="val 166139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738426" y="4066580"/>
            <a:ext cx="4384500" cy="1570800"/>
          </a:xfrm>
          <a:prstGeom prst="roundRect">
            <a:avLst>
              <a:gd fmla="val 12090" name="adj"/>
            </a:avLst>
          </a:prstGeom>
          <a:solidFill>
            <a:srgbClr val="282C32"/>
          </a:solidFill>
          <a:ln>
            <a:noFill/>
          </a:ln>
          <a:effectLst>
            <a:outerShdw blurRad="52070" rotWithShape="0" algn="bl" dir="13500000" dist="25400">
              <a:srgbClr val="FFFFFF">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949404" y="4640937"/>
            <a:ext cx="147900" cy="4221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2</a:t>
            </a:r>
            <a:endParaRPr b="0" i="0" sz="2050" u="none" cap="none" strike="noStrike"/>
          </a:p>
        </p:txBody>
      </p:sp>
      <p:sp>
        <p:nvSpPr>
          <p:cNvPr id="240" name="Google Shape;240;p27"/>
          <p:cNvSpPr/>
          <p:nvPr/>
        </p:nvSpPr>
        <p:spPr>
          <a:xfrm>
            <a:off x="5333881" y="4277558"/>
            <a:ext cx="2776200" cy="347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Məxfilik</a:t>
            </a:r>
            <a:endParaRPr b="0" i="0" sz="2150" u="none" cap="none" strike="noStrike"/>
          </a:p>
        </p:txBody>
      </p:sp>
      <p:sp>
        <p:nvSpPr>
          <p:cNvPr id="241" name="Google Shape;241;p27"/>
          <p:cNvSpPr/>
          <p:nvPr/>
        </p:nvSpPr>
        <p:spPr>
          <a:xfrm>
            <a:off x="5333881" y="4751189"/>
            <a:ext cx="8347200" cy="675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tətbiqləri tez-tez məxfi şəxsi məlumatları emal edir ki, bu da Məxfilik pozuntuları və sui-istifadə ilə bağlı narahatlıqlara səbəb olur.</a:t>
            </a:r>
            <a:endParaRPr b="0" i="0" sz="1650" u="none" cap="none" strike="noStrike"/>
          </a:p>
        </p:txBody>
      </p:sp>
      <p:sp>
        <p:nvSpPr>
          <p:cNvPr id="242" name="Google Shape;242;p27"/>
          <p:cNvSpPr/>
          <p:nvPr/>
        </p:nvSpPr>
        <p:spPr>
          <a:xfrm>
            <a:off x="5228392" y="5627727"/>
            <a:ext cx="8558100" cy="11400"/>
          </a:xfrm>
          <a:prstGeom prst="roundRect">
            <a:avLst>
              <a:gd fmla="val 166139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738426" y="5742742"/>
            <a:ext cx="6576900" cy="1908300"/>
          </a:xfrm>
          <a:prstGeom prst="roundRect">
            <a:avLst>
              <a:gd fmla="val 9952" name="adj"/>
            </a:avLst>
          </a:prstGeom>
          <a:solidFill>
            <a:srgbClr val="282C32"/>
          </a:solidFill>
          <a:ln>
            <a:noFill/>
          </a:ln>
          <a:effectLst>
            <a:outerShdw blurRad="52070" rotWithShape="0" algn="bl" dir="13500000" dist="25400">
              <a:srgbClr val="FFFFFF">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949404" y="6485811"/>
            <a:ext cx="142500" cy="4221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EEFF5"/>
              </a:buClr>
              <a:buSzPts val="2050"/>
              <a:buFont typeface="Barlow"/>
              <a:buNone/>
            </a:pPr>
            <a:r>
              <a:rPr b="1" i="0" lang="en-US" sz="2050" u="none" cap="none" strike="noStrike">
                <a:solidFill>
                  <a:srgbClr val="EEEFF5"/>
                </a:solidFill>
                <a:latin typeface="Barlow"/>
                <a:ea typeface="Barlow"/>
                <a:cs typeface="Barlow"/>
                <a:sym typeface="Barlow"/>
              </a:rPr>
              <a:t>3</a:t>
            </a:r>
            <a:endParaRPr b="0" i="0" sz="2050" u="none" cap="none" strike="noStrike"/>
          </a:p>
        </p:txBody>
      </p:sp>
      <p:sp>
        <p:nvSpPr>
          <p:cNvPr id="245" name="Google Shape;245;p27"/>
          <p:cNvSpPr/>
          <p:nvPr/>
        </p:nvSpPr>
        <p:spPr>
          <a:xfrm>
            <a:off x="7526179" y="5953720"/>
            <a:ext cx="2776200" cy="347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EEFF5"/>
              </a:buClr>
              <a:buSzPts val="2150"/>
              <a:buFont typeface="Barlow"/>
              <a:buNone/>
            </a:pPr>
            <a:r>
              <a:rPr b="1" lang="en-US" sz="2150">
                <a:solidFill>
                  <a:srgbClr val="EEEFF5"/>
                </a:solidFill>
                <a:latin typeface="Barlow"/>
                <a:ea typeface="Barlow"/>
                <a:cs typeface="Barlow"/>
                <a:sym typeface="Barlow"/>
              </a:rPr>
              <a:t>Hesabatlılıq</a:t>
            </a:r>
            <a:endParaRPr b="0" i="0" sz="2150" u="none" cap="none" strike="noStrike"/>
          </a:p>
        </p:txBody>
      </p:sp>
      <p:sp>
        <p:nvSpPr>
          <p:cNvPr id="246" name="Google Shape;246;p27"/>
          <p:cNvSpPr/>
          <p:nvPr/>
        </p:nvSpPr>
        <p:spPr>
          <a:xfrm>
            <a:off x="7526179" y="6427351"/>
            <a:ext cx="6154800" cy="1012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Süni intellekt sistemləri üçün aydın təlimatların və hesabatlılığın yaradılması məsuliyyətli inkişaf və tətbiqi təmin etmək üçün çox vacibdir.</a:t>
            </a:r>
            <a:endParaRPr b="0" i="0" sz="1650" u="none" cap="none" strike="noStrike"/>
          </a:p>
        </p:txBody>
      </p:sp>
      <p:sp>
        <p:nvSpPr>
          <p:cNvPr id="247" name="Google Shape;247;p27"/>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preencoded.png" id="253" name="Google Shape;253;p2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54" name="Google Shape;254;p28"/>
          <p:cNvSpPr/>
          <p:nvPr/>
        </p:nvSpPr>
        <p:spPr>
          <a:xfrm>
            <a:off x="6108978" y="489585"/>
            <a:ext cx="7898844" cy="1170384"/>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9998FF"/>
              </a:buClr>
              <a:buSzPts val="3650"/>
              <a:buFont typeface="Barlow"/>
              <a:buNone/>
            </a:pPr>
            <a:r>
              <a:rPr b="1" lang="en-US" sz="3650">
                <a:solidFill>
                  <a:srgbClr val="9998FF"/>
                </a:solidFill>
                <a:latin typeface="Barlow"/>
                <a:ea typeface="Barlow"/>
                <a:cs typeface="Barlow"/>
                <a:sym typeface="Barlow"/>
              </a:rPr>
              <a:t>Süni intellekt tətbiqləri</a:t>
            </a:r>
            <a:endParaRPr b="0" i="0" sz="3650" u="none" cap="none" strike="noStrike"/>
          </a:p>
        </p:txBody>
      </p:sp>
      <p:sp>
        <p:nvSpPr>
          <p:cNvPr id="255" name="Google Shape;255;p28"/>
          <p:cNvSpPr/>
          <p:nvPr/>
        </p:nvSpPr>
        <p:spPr>
          <a:xfrm>
            <a:off x="6108978" y="2015728"/>
            <a:ext cx="7898844" cy="58697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4600"/>
              <a:buFont typeface="Barlow"/>
              <a:buNone/>
            </a:pPr>
            <a:r>
              <a:rPr b="1" i="0" lang="en-US" sz="4600" u="none" cap="none" strike="noStrike">
                <a:solidFill>
                  <a:srgbClr val="EEEFF5"/>
                </a:solidFill>
                <a:latin typeface="Barlow"/>
                <a:ea typeface="Barlow"/>
                <a:cs typeface="Barlow"/>
                <a:sym typeface="Barlow"/>
              </a:rPr>
              <a:t>100M</a:t>
            </a:r>
            <a:endParaRPr b="0" i="0" sz="4600" u="none" cap="none" strike="noStrike"/>
          </a:p>
        </p:txBody>
      </p:sp>
      <p:sp>
        <p:nvSpPr>
          <p:cNvPr id="256" name="Google Shape;256;p28"/>
          <p:cNvSpPr/>
          <p:nvPr/>
        </p:nvSpPr>
        <p:spPr>
          <a:xfrm>
            <a:off x="8888016" y="2824996"/>
            <a:ext cx="2340769" cy="292537"/>
          </a:xfrm>
          <a:prstGeom prst="rect">
            <a:avLst/>
          </a:prstGeom>
          <a:noFill/>
          <a:ln>
            <a:noFill/>
          </a:ln>
        </p:spPr>
        <p:txBody>
          <a:bodyPr anchorCtr="0" anchor="t" bIns="0" lIns="0" spcFirstLastPara="1" rIns="0" wrap="square" tIns="0">
            <a:noAutofit/>
          </a:bodyPr>
          <a:lstStyle/>
          <a:p>
            <a:pPr indent="0" lvl="0" marL="0" marR="0" rtl="0" algn="ctr">
              <a:lnSpc>
                <a:spcPct val="127777"/>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Səhiyyə</a:t>
            </a:r>
            <a:endParaRPr b="0" i="0" sz="1800" u="none" cap="none" strike="noStrike"/>
          </a:p>
        </p:txBody>
      </p:sp>
      <p:sp>
        <p:nvSpPr>
          <p:cNvPr id="257" name="Google Shape;257;p28"/>
          <p:cNvSpPr/>
          <p:nvPr/>
        </p:nvSpPr>
        <p:spPr>
          <a:xfrm>
            <a:off x="6108978" y="3224213"/>
            <a:ext cx="7898844" cy="284559"/>
          </a:xfrm>
          <a:prstGeom prst="rect">
            <a:avLst/>
          </a:prstGeom>
          <a:noFill/>
          <a:ln>
            <a:noFill/>
          </a:ln>
        </p:spPr>
        <p:txBody>
          <a:bodyPr anchorCtr="0" anchor="t" bIns="0" lIns="0" spcFirstLastPara="1" rIns="0" wrap="square" tIns="0">
            <a:noAutofit/>
          </a:bodyPr>
          <a:lstStyle/>
          <a:p>
            <a:pPr indent="0" lvl="0" marL="0" marR="0" rtl="0" algn="ctr">
              <a:lnSpc>
                <a:spcPct val="157142"/>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Süni intellekt diaqnozu, dərman inkişafını və fərdi dərmanı yaxşılaşdırır.</a:t>
            </a:r>
            <a:endParaRPr b="0" i="0" sz="1400" u="none" cap="none" strike="noStrike"/>
          </a:p>
        </p:txBody>
      </p:sp>
      <p:sp>
        <p:nvSpPr>
          <p:cNvPr id="258" name="Google Shape;258;p28"/>
          <p:cNvSpPr/>
          <p:nvPr/>
        </p:nvSpPr>
        <p:spPr>
          <a:xfrm>
            <a:off x="6108978" y="4131350"/>
            <a:ext cx="7898844" cy="58697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4600"/>
              <a:buFont typeface="Barlow"/>
              <a:buNone/>
            </a:pPr>
            <a:r>
              <a:rPr b="1" i="0" lang="en-US" sz="4600" u="none" cap="none" strike="noStrike">
                <a:solidFill>
                  <a:srgbClr val="EEEFF5"/>
                </a:solidFill>
                <a:latin typeface="Barlow"/>
                <a:ea typeface="Barlow"/>
                <a:cs typeface="Barlow"/>
                <a:sym typeface="Barlow"/>
              </a:rPr>
              <a:t>200B</a:t>
            </a:r>
            <a:endParaRPr b="0" i="0" sz="4600" u="none" cap="none" strike="noStrike"/>
          </a:p>
        </p:txBody>
      </p:sp>
      <p:sp>
        <p:nvSpPr>
          <p:cNvPr id="259" name="Google Shape;259;p28"/>
          <p:cNvSpPr/>
          <p:nvPr/>
        </p:nvSpPr>
        <p:spPr>
          <a:xfrm>
            <a:off x="8888016" y="4940618"/>
            <a:ext cx="2340769" cy="292537"/>
          </a:xfrm>
          <a:prstGeom prst="rect">
            <a:avLst/>
          </a:prstGeom>
          <a:noFill/>
          <a:ln>
            <a:noFill/>
          </a:ln>
        </p:spPr>
        <p:txBody>
          <a:bodyPr anchorCtr="0" anchor="t" bIns="0" lIns="0" spcFirstLastPara="1" rIns="0" wrap="square" tIns="0">
            <a:noAutofit/>
          </a:bodyPr>
          <a:lstStyle/>
          <a:p>
            <a:pPr indent="0" lvl="0" marL="0" marR="0" rtl="0" algn="ctr">
              <a:lnSpc>
                <a:spcPct val="127777"/>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Maliyyə</a:t>
            </a:r>
            <a:endParaRPr b="0" i="0" sz="1800" u="none" cap="none" strike="noStrike"/>
          </a:p>
        </p:txBody>
      </p:sp>
      <p:sp>
        <p:nvSpPr>
          <p:cNvPr id="260" name="Google Shape;260;p28"/>
          <p:cNvSpPr/>
          <p:nvPr/>
        </p:nvSpPr>
        <p:spPr>
          <a:xfrm>
            <a:off x="6108978" y="5339834"/>
            <a:ext cx="7898844" cy="284559"/>
          </a:xfrm>
          <a:prstGeom prst="rect">
            <a:avLst/>
          </a:prstGeom>
          <a:noFill/>
          <a:ln>
            <a:noFill/>
          </a:ln>
        </p:spPr>
        <p:txBody>
          <a:bodyPr anchorCtr="0" anchor="t" bIns="0" lIns="0" spcFirstLastPara="1" rIns="0" wrap="square" tIns="0">
            <a:noAutofit/>
          </a:bodyPr>
          <a:lstStyle/>
          <a:p>
            <a:pPr indent="0" lvl="0" marL="0" marR="0" rtl="0" algn="ctr">
              <a:lnSpc>
                <a:spcPct val="157142"/>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Süni intellekt saxtakarlığı aşkar etmək, riskləri qiymətləndirmək və Avtomatik ticarət etmək üçün istifadə olunur.</a:t>
            </a:r>
            <a:endParaRPr b="0" i="0" sz="1400" u="none" cap="none" strike="noStrike"/>
          </a:p>
        </p:txBody>
      </p:sp>
      <p:sp>
        <p:nvSpPr>
          <p:cNvPr id="261" name="Google Shape;261;p28"/>
          <p:cNvSpPr/>
          <p:nvPr/>
        </p:nvSpPr>
        <p:spPr>
          <a:xfrm>
            <a:off x="6108978" y="6246971"/>
            <a:ext cx="7898844" cy="58697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EEFF5"/>
              </a:buClr>
              <a:buSzPts val="4600"/>
              <a:buFont typeface="Barlow"/>
              <a:buNone/>
            </a:pPr>
            <a:r>
              <a:rPr b="1" i="0" lang="en-US" sz="4600" u="none" cap="none" strike="noStrike">
                <a:solidFill>
                  <a:srgbClr val="EEEFF5"/>
                </a:solidFill>
                <a:latin typeface="Barlow"/>
                <a:ea typeface="Barlow"/>
                <a:cs typeface="Barlow"/>
                <a:sym typeface="Barlow"/>
              </a:rPr>
              <a:t>1T</a:t>
            </a:r>
            <a:endParaRPr b="0" i="0" sz="4600" u="none" cap="none" strike="noStrike"/>
          </a:p>
        </p:txBody>
      </p:sp>
      <p:sp>
        <p:nvSpPr>
          <p:cNvPr id="262" name="Google Shape;262;p28"/>
          <p:cNvSpPr/>
          <p:nvPr/>
        </p:nvSpPr>
        <p:spPr>
          <a:xfrm>
            <a:off x="8888016" y="7056239"/>
            <a:ext cx="2340769" cy="292537"/>
          </a:xfrm>
          <a:prstGeom prst="rect">
            <a:avLst/>
          </a:prstGeom>
          <a:noFill/>
          <a:ln>
            <a:noFill/>
          </a:ln>
        </p:spPr>
        <p:txBody>
          <a:bodyPr anchorCtr="0" anchor="t" bIns="0" lIns="0" spcFirstLastPara="1" rIns="0" wrap="square" tIns="0">
            <a:noAutofit/>
          </a:bodyPr>
          <a:lstStyle/>
          <a:p>
            <a:pPr indent="0" lvl="0" marL="0" marR="0" rtl="0" algn="ctr">
              <a:lnSpc>
                <a:spcPct val="127777"/>
              </a:lnSpc>
              <a:spcBef>
                <a:spcPts val="0"/>
              </a:spcBef>
              <a:spcAft>
                <a:spcPts val="0"/>
              </a:spcAft>
              <a:buClr>
                <a:srgbClr val="EEEFF5"/>
              </a:buClr>
              <a:buSzPts val="1800"/>
              <a:buFont typeface="Barlow"/>
              <a:buNone/>
            </a:pPr>
            <a:r>
              <a:rPr b="1" lang="en-US" sz="1800">
                <a:solidFill>
                  <a:srgbClr val="EEEFF5"/>
                </a:solidFill>
                <a:latin typeface="Barlow"/>
                <a:ea typeface="Barlow"/>
                <a:cs typeface="Barlow"/>
                <a:sym typeface="Barlow"/>
              </a:rPr>
              <a:t>Nəqliyyat</a:t>
            </a:r>
            <a:endParaRPr b="0" i="0" sz="1800" u="none" cap="none" strike="noStrike"/>
          </a:p>
        </p:txBody>
      </p:sp>
      <p:sp>
        <p:nvSpPr>
          <p:cNvPr id="263" name="Google Shape;263;p28"/>
          <p:cNvSpPr/>
          <p:nvPr/>
        </p:nvSpPr>
        <p:spPr>
          <a:xfrm>
            <a:off x="6108978" y="7455456"/>
            <a:ext cx="7898844" cy="284559"/>
          </a:xfrm>
          <a:prstGeom prst="rect">
            <a:avLst/>
          </a:prstGeom>
          <a:noFill/>
          <a:ln>
            <a:noFill/>
          </a:ln>
        </p:spPr>
        <p:txBody>
          <a:bodyPr anchorCtr="0" anchor="t" bIns="0" lIns="0" spcFirstLastPara="1" rIns="0" wrap="square" tIns="0">
            <a:noAutofit/>
          </a:bodyPr>
          <a:lstStyle/>
          <a:p>
            <a:pPr indent="0" lvl="0" marL="0" marR="0" rtl="0" algn="ctr">
              <a:lnSpc>
                <a:spcPct val="157142"/>
              </a:lnSpc>
              <a:spcBef>
                <a:spcPts val="0"/>
              </a:spcBef>
              <a:spcAft>
                <a:spcPts val="0"/>
              </a:spcAft>
              <a:buClr>
                <a:srgbClr val="EEEFF5"/>
              </a:buClr>
              <a:buSzPts val="1400"/>
              <a:buFont typeface="Montserrat"/>
              <a:buNone/>
            </a:pPr>
            <a:r>
              <a:rPr lang="en-US">
                <a:solidFill>
                  <a:srgbClr val="EEEFF5"/>
                </a:solidFill>
                <a:latin typeface="Montserrat"/>
                <a:ea typeface="Montserrat"/>
                <a:cs typeface="Montserrat"/>
                <a:sym typeface="Montserrat"/>
              </a:rPr>
              <a:t>Süni intellekt avtonom nəqliyyat vasitələrini idarə edir, nəqliyyat axınlarını optimallaşdırır və logistikanı yaxşılaşdırır.</a:t>
            </a:r>
            <a:endParaRPr b="0" i="0" sz="1400" u="none" cap="none" strike="noStrike"/>
          </a:p>
        </p:txBody>
      </p:sp>
      <p:sp>
        <p:nvSpPr>
          <p:cNvPr id="264" name="Google Shape;264;p28"/>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4"/>
          <p:cNvSpPr/>
          <p:nvPr/>
        </p:nvSpPr>
        <p:spPr>
          <a:xfrm>
            <a:off x="557959" y="701299"/>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Süni İntellektin İlk Addımları</a:t>
            </a:r>
            <a:endParaRPr b="0" i="0" sz="4450" u="none" cap="none" strike="noStrike"/>
          </a:p>
        </p:txBody>
      </p:sp>
      <p:sp>
        <p:nvSpPr>
          <p:cNvPr id="66" name="Google Shape;66;p14"/>
          <p:cNvSpPr/>
          <p:nvPr/>
        </p:nvSpPr>
        <p:spPr>
          <a:xfrm>
            <a:off x="557949" y="2035511"/>
            <a:ext cx="8460600" cy="45666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b="1" lang="en-US" sz="1700">
                <a:solidFill>
                  <a:srgbClr val="EEEFF5"/>
                </a:solidFill>
                <a:latin typeface="Montserrat"/>
                <a:ea typeface="Montserrat"/>
                <a:cs typeface="Montserrat"/>
                <a:sym typeface="Montserrat"/>
              </a:rPr>
              <a:t>1950-ci illər: Başlanğıc</a:t>
            </a:r>
            <a:endParaRPr b="1" sz="1700">
              <a:solidFill>
                <a:srgbClr val="EEEFF5"/>
              </a:solidFill>
              <a:latin typeface="Montserrat"/>
              <a:ea typeface="Montserrat"/>
              <a:cs typeface="Montserrat"/>
              <a:sym typeface="Montserrat"/>
            </a:endParaRPr>
          </a:p>
          <a:p>
            <a:pPr indent="0" lvl="0" marL="0" rtl="0" algn="l">
              <a:lnSpc>
                <a:spcPct val="158823"/>
              </a:lnSpc>
              <a:spcBef>
                <a:spcPts val="0"/>
              </a:spcBef>
              <a:spcAft>
                <a:spcPts val="0"/>
              </a:spcAft>
              <a:buClr>
                <a:schemeClr val="dk1"/>
              </a:buClr>
              <a:buSzPts val="1100"/>
              <a:buFont typeface="Arial"/>
              <a:buNone/>
            </a:pPr>
            <a:r>
              <a:t/>
            </a:r>
            <a:endParaRPr b="1"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Alan Turing: 1950-ci ildə "Computing Machinery and Intelligence" adlı məqaləsində Turing Testini təqdim etdi. Bu testin məqsədi, maşının insan kimi düşünə bilib-bilmədiyini yoxlamaqdır.</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John McCarthy: 1956-cı ildə Süni İntellekt (AI) termininin icadçısıdır və Dartmouth Konfransında süni intellektin rəsmi olaraq elm sahəsi kimi inkişafını elan etdi.</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İlk AI proqramları, sadə problemləri həll edən alqoritmlərdən ibarət idi.</a:t>
            </a:r>
            <a:endParaRPr sz="1700">
              <a:solidFill>
                <a:srgbClr val="EEEFF5"/>
              </a:solidFill>
              <a:latin typeface="Montserrat"/>
              <a:ea typeface="Montserrat"/>
              <a:cs typeface="Montserrat"/>
              <a:sym typeface="Montserrat"/>
            </a:endParaRPr>
          </a:p>
          <a:p>
            <a:pPr indent="0" lvl="0" marL="0" marR="0" rtl="0" algn="l">
              <a:lnSpc>
                <a:spcPct val="158823"/>
              </a:lnSpc>
              <a:spcBef>
                <a:spcPts val="0"/>
              </a:spcBef>
              <a:spcAft>
                <a:spcPts val="0"/>
              </a:spcAft>
              <a:buClr>
                <a:srgbClr val="EEEFF5"/>
              </a:buClr>
              <a:buSzPts val="1700"/>
              <a:buFont typeface="Montserrat"/>
              <a:buNone/>
            </a:pPr>
            <a:r>
              <a:t/>
            </a:r>
            <a:endParaRPr sz="1700">
              <a:solidFill>
                <a:srgbClr val="EEEFF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preencoded.png" id="72" name="Google Shape;72;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3" name="Google Shape;73;p15"/>
          <p:cNvSpPr/>
          <p:nvPr/>
        </p:nvSpPr>
        <p:spPr>
          <a:xfrm>
            <a:off x="758309" y="901649"/>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Süni İntellektin İnkişafı</a:t>
            </a:r>
            <a:endParaRPr b="0" i="0" sz="4450" u="none" cap="none" strike="noStrike"/>
          </a:p>
        </p:txBody>
      </p:sp>
      <p:sp>
        <p:nvSpPr>
          <p:cNvPr id="74" name="Google Shape;74;p15"/>
          <p:cNvSpPr/>
          <p:nvPr/>
        </p:nvSpPr>
        <p:spPr>
          <a:xfrm>
            <a:off x="665824" y="2020112"/>
            <a:ext cx="8368200" cy="43200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b="1" lang="en-US" sz="1700">
                <a:solidFill>
                  <a:srgbClr val="EEEFF5"/>
                </a:solidFill>
                <a:latin typeface="Montserrat"/>
                <a:ea typeface="Montserrat"/>
                <a:cs typeface="Montserrat"/>
                <a:sym typeface="Montserrat"/>
              </a:rPr>
              <a:t>1960-1980-ci illər: Tətbiq sahələrinin genişlənməsi</a:t>
            </a:r>
            <a:endParaRPr b="1" sz="1700">
              <a:solidFill>
                <a:srgbClr val="EEEFF5"/>
              </a:solidFill>
              <a:latin typeface="Montserrat"/>
              <a:ea typeface="Montserrat"/>
              <a:cs typeface="Montserrat"/>
              <a:sym typeface="Montserrat"/>
            </a:endParaRPr>
          </a:p>
          <a:p>
            <a:pPr indent="0" lvl="0" marL="457200" rtl="0" algn="l">
              <a:lnSpc>
                <a:spcPct val="158823"/>
              </a:lnSpc>
              <a:spcBef>
                <a:spcPts val="0"/>
              </a:spcBef>
              <a:spcAft>
                <a:spcPts val="0"/>
              </a:spcAft>
              <a:buNone/>
            </a:pPr>
            <a:r>
              <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ELIZA (1966): Joseph Weizenbaum tərəfindən yaradılan ilk chatbot. İnsanla təbii dil istifadə edərək əlaqə qura bilən proqram.</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Shakey the Robot (1969): Dünyanın ilk robotu olan Shakey, məkan təhlili və qərar qəbuletmə sahəsində əsas təcrübə oldu.</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Dərin öyrənmə və maşın öyrənmə alqoritmləri üzərində ilkin tədqiqatlar başlandı.</a:t>
            </a:r>
            <a:endParaRPr sz="1700">
              <a:solidFill>
                <a:srgbClr val="EEEFF5"/>
              </a:solidFill>
              <a:latin typeface="Montserrat"/>
              <a:ea typeface="Montserrat"/>
              <a:cs typeface="Montserrat"/>
              <a:sym typeface="Montserrat"/>
            </a:endParaRPr>
          </a:p>
          <a:p>
            <a:pPr indent="0" lvl="0" marL="0" rtl="0" algn="l">
              <a:lnSpc>
                <a:spcPct val="158823"/>
              </a:lnSpc>
              <a:spcBef>
                <a:spcPts val="0"/>
              </a:spcBef>
              <a:spcAft>
                <a:spcPts val="0"/>
              </a:spcAft>
              <a:buNone/>
            </a:pPr>
            <a:r>
              <a:rPr b="1" lang="en-US" sz="1700">
                <a:solidFill>
                  <a:srgbClr val="EEEFF5"/>
                </a:solidFill>
                <a:latin typeface="Montserrat"/>
                <a:ea typeface="Montserrat"/>
                <a:cs typeface="Montserrat"/>
                <a:sym typeface="Montserrat"/>
              </a:rPr>
              <a:t>1990-cı illər: Maşın öyrənmə və ekspert sistemlər</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Ekspert Sistemlər (1980-ci illər): İnsan mütəxəssislərindən məsləhət almağa bənzər alqoritmlər inkişaf etdi.</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IBM Deep Blue (1997): Şahmat oyununda dünya çempionu Garry Kasparov'u məğlub edən ilk kompüter.</a:t>
            </a:r>
            <a:endParaRPr sz="1700">
              <a:solidFill>
                <a:srgbClr val="EEEFF5"/>
              </a:solidFill>
              <a:latin typeface="Montserrat"/>
              <a:ea typeface="Montserrat"/>
              <a:cs typeface="Montserrat"/>
              <a:sym typeface="Montserrat"/>
            </a:endParaRPr>
          </a:p>
          <a:p>
            <a:pPr indent="0" lvl="0" marL="0" marR="0" rtl="0" algn="l">
              <a:lnSpc>
                <a:spcPct val="158823"/>
              </a:lnSpc>
              <a:spcBef>
                <a:spcPts val="0"/>
              </a:spcBef>
              <a:spcAft>
                <a:spcPts val="0"/>
              </a:spcAft>
              <a:buClr>
                <a:srgbClr val="EEEFF5"/>
              </a:buClr>
              <a:buSzPts val="1700"/>
              <a:buFont typeface="Montserrat"/>
              <a:buNone/>
            </a:pPr>
            <a:r>
              <a:t/>
            </a:r>
            <a:endParaRPr sz="1700">
              <a:solidFill>
                <a:srgbClr val="EEEFF5"/>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preencoded.png" id="80" name="Google Shape;80;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1" name="Google Shape;81;p16"/>
          <p:cNvSpPr/>
          <p:nvPr/>
        </p:nvSpPr>
        <p:spPr>
          <a:xfrm>
            <a:off x="665834" y="655074"/>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Süni İntellektin Müasir Dövrü</a:t>
            </a:r>
            <a:endParaRPr b="0" i="0" sz="4450" u="none" cap="none" strike="noStrike"/>
          </a:p>
        </p:txBody>
      </p:sp>
      <p:sp>
        <p:nvSpPr>
          <p:cNvPr id="82" name="Google Shape;82;p16"/>
          <p:cNvSpPr/>
          <p:nvPr/>
        </p:nvSpPr>
        <p:spPr>
          <a:xfrm>
            <a:off x="819975" y="2080383"/>
            <a:ext cx="7627500" cy="50445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b="1" lang="en-US" sz="1700">
                <a:solidFill>
                  <a:srgbClr val="EEEFF5"/>
                </a:solidFill>
                <a:latin typeface="Montserrat"/>
                <a:ea typeface="Montserrat"/>
                <a:cs typeface="Montserrat"/>
                <a:sym typeface="Montserrat"/>
              </a:rPr>
              <a:t>2000-ci illər və sonrası: Dərin öyrənmə və genişlənən tətbiqlər</a:t>
            </a:r>
            <a:endParaRPr b="1"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Dərin öyrənmə (Deep Learning): Nevron şəbəkələri və böyük verilənlər bazaları sayəsində maşınların daha mürəkkəb problemləri həll etməyə başlaması.</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2010-ci illər: Səsli köməkçilər və tətbiqlər</a:t>
            </a:r>
            <a:endParaRPr sz="1700">
              <a:solidFill>
                <a:srgbClr val="EEEFF5"/>
              </a:solidFill>
              <a:latin typeface="Montserrat"/>
              <a:ea typeface="Montserrat"/>
              <a:cs typeface="Montserrat"/>
              <a:sym typeface="Montserrat"/>
            </a:endParaRPr>
          </a:p>
          <a:p>
            <a:pPr indent="-336550" lvl="1" marL="9144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Siri, Alexa, Google Assistant kimi səsli köməkçilər inkişaf etdi.</a:t>
            </a:r>
            <a:endParaRPr sz="1700">
              <a:solidFill>
                <a:srgbClr val="EEEFF5"/>
              </a:solidFill>
              <a:latin typeface="Montserrat"/>
              <a:ea typeface="Montserrat"/>
              <a:cs typeface="Montserrat"/>
              <a:sym typeface="Montserrat"/>
            </a:endParaRPr>
          </a:p>
          <a:p>
            <a:pPr indent="-336550" lvl="1" marL="9144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TensorFlow və PyTorch kimi açıq mənbəli alətlər süni intellektin inkişafını sürətləndirdi.</a:t>
            </a:r>
            <a:endParaRPr sz="1700">
              <a:solidFill>
                <a:srgbClr val="EEEFF5"/>
              </a:solidFill>
              <a:latin typeface="Montserrat"/>
              <a:ea typeface="Montserrat"/>
              <a:cs typeface="Montserrat"/>
              <a:sym typeface="Montserrat"/>
            </a:endParaRPr>
          </a:p>
          <a:p>
            <a:pPr indent="-336550" lvl="0" marL="457200" rtl="0" algn="l">
              <a:lnSpc>
                <a:spcPct val="158823"/>
              </a:lnSpc>
              <a:spcBef>
                <a:spcPts val="0"/>
              </a:spcBef>
              <a:spcAft>
                <a:spcPts val="0"/>
              </a:spcAft>
              <a:buClr>
                <a:srgbClr val="EEEFF5"/>
              </a:buClr>
              <a:buSzPts val="1700"/>
              <a:buFont typeface="Montserrat"/>
              <a:buChar char="●"/>
            </a:pPr>
            <a:r>
              <a:rPr lang="en-US" sz="1700">
                <a:solidFill>
                  <a:srgbClr val="EEEFF5"/>
                </a:solidFill>
                <a:latin typeface="Montserrat"/>
                <a:ea typeface="Montserrat"/>
                <a:cs typeface="Montserrat"/>
                <a:sym typeface="Montserrat"/>
              </a:rPr>
              <a:t>Süni intellektin tətbiqləri: Tibbdən avtomatlaşdırmaya qədər, süni intellekt artıq gündəlik həyatın ayrılmaz hissəsinə çevrilib.</a:t>
            </a:r>
            <a:endParaRPr sz="1700">
              <a:solidFill>
                <a:srgbClr val="EEEFF5"/>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696659" y="468620"/>
            <a:ext cx="129423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Süni intellektə giriş</a:t>
            </a:r>
            <a:endParaRPr b="0" i="0" sz="4450" u="none" cap="none" strike="noStrike"/>
          </a:p>
        </p:txBody>
      </p:sp>
      <p:sp>
        <p:nvSpPr>
          <p:cNvPr id="89" name="Google Shape;89;p17"/>
          <p:cNvSpPr/>
          <p:nvPr/>
        </p:nvSpPr>
        <p:spPr>
          <a:xfrm>
            <a:off x="758309" y="366462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9998FF"/>
              </a:buClr>
              <a:buSzPts val="2200"/>
              <a:buFont typeface="Barlow"/>
              <a:buNone/>
            </a:pPr>
            <a:r>
              <a:rPr b="1" lang="en-US" sz="2200">
                <a:solidFill>
                  <a:srgbClr val="9998FF"/>
                </a:solidFill>
                <a:latin typeface="Barlow"/>
                <a:ea typeface="Barlow"/>
                <a:cs typeface="Barlow"/>
                <a:sym typeface="Barlow"/>
              </a:rPr>
              <a:t>Süni intellekt nədir?</a:t>
            </a:r>
            <a:endParaRPr b="0" i="0" sz="2200" u="none" cap="none" strike="noStrike"/>
          </a:p>
        </p:txBody>
      </p:sp>
      <p:sp>
        <p:nvSpPr>
          <p:cNvPr id="90" name="Google Shape;90;p17"/>
          <p:cNvSpPr/>
          <p:nvPr/>
        </p:nvSpPr>
        <p:spPr>
          <a:xfrm>
            <a:off x="758309" y="4237434"/>
            <a:ext cx="6292572"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EEFF5"/>
              </a:buClr>
              <a:buSzPts val="1700"/>
              <a:buFont typeface="Montserrat"/>
              <a:buNone/>
            </a:pPr>
            <a:r>
              <a:rPr lang="en-US" sz="1700">
                <a:solidFill>
                  <a:srgbClr val="EEEFF5"/>
                </a:solidFill>
                <a:latin typeface="Montserrat"/>
                <a:ea typeface="Montserrat"/>
                <a:cs typeface="Montserrat"/>
                <a:sym typeface="Montserrat"/>
              </a:rPr>
              <a:t>Süni intellekt maşınların öyrənmə, problem həll etmə və qərar qəbul etmə kimi insan zəkasını tələb edən tapşırıqları yerinə yetirmə qabiliyyətini əhatə edir.</a:t>
            </a:r>
            <a:endParaRPr b="0" i="0" sz="1700" u="none" cap="none" strike="noStrike"/>
          </a:p>
        </p:txBody>
      </p:sp>
      <p:sp>
        <p:nvSpPr>
          <p:cNvPr id="91" name="Google Shape;91;p17"/>
          <p:cNvSpPr/>
          <p:nvPr/>
        </p:nvSpPr>
        <p:spPr>
          <a:xfrm>
            <a:off x="7587139" y="366462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9998FF"/>
              </a:buClr>
              <a:buSzPts val="2200"/>
              <a:buFont typeface="Barlow"/>
              <a:buNone/>
            </a:pPr>
            <a:r>
              <a:rPr b="1" lang="en-US" sz="2200">
                <a:solidFill>
                  <a:srgbClr val="9998FF"/>
                </a:solidFill>
                <a:latin typeface="Barlow"/>
                <a:ea typeface="Barlow"/>
                <a:cs typeface="Barlow"/>
                <a:sym typeface="Barlow"/>
              </a:rPr>
              <a:t>Əsas anlayışlar</a:t>
            </a:r>
            <a:endParaRPr b="0" i="0" sz="2200" u="none" cap="none" strike="noStrike"/>
          </a:p>
        </p:txBody>
      </p:sp>
      <p:sp>
        <p:nvSpPr>
          <p:cNvPr id="92" name="Google Shape;92;p17"/>
          <p:cNvSpPr/>
          <p:nvPr/>
        </p:nvSpPr>
        <p:spPr>
          <a:xfrm>
            <a:off x="7587139" y="4237434"/>
            <a:ext cx="6292572"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EEFF5"/>
              </a:buClr>
              <a:buSzPts val="1700"/>
              <a:buFont typeface="Montserrat"/>
              <a:buNone/>
            </a:pPr>
            <a:r>
              <a:rPr lang="en-US" sz="1700">
                <a:solidFill>
                  <a:srgbClr val="EEEFF5"/>
                </a:solidFill>
                <a:latin typeface="Montserrat"/>
                <a:ea typeface="Montserrat"/>
                <a:cs typeface="Montserrat"/>
                <a:sym typeface="Montserrat"/>
              </a:rPr>
              <a:t>Maşın öyrənmə, dərin öyrənmə, təbii dil emalı, kompüter görmə və möhkəmləndirmə öyrənmə AI-nin əsas sahələridir, hər biri intellektual davranışın spesifik aspektlərinə yönəlmişdir.</a:t>
            </a:r>
            <a:endParaRPr b="0" i="0" sz="1700" u="none" cap="none" strike="noStrike"/>
          </a:p>
        </p:txBody>
      </p:sp>
      <p:sp>
        <p:nvSpPr>
          <p:cNvPr id="93" name="Google Shape;93;p17"/>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preencoded.png" id="99" name="Google Shape;99;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0" name="Google Shape;100;p18"/>
          <p:cNvSpPr/>
          <p:nvPr/>
        </p:nvSpPr>
        <p:spPr>
          <a:xfrm>
            <a:off x="758309" y="405767"/>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Maşın öyrənmə: Nəzarətli Öyrənmə</a:t>
            </a:r>
            <a:endParaRPr b="1" sz="4450">
              <a:solidFill>
                <a:srgbClr val="9998FF"/>
              </a:solidFill>
              <a:latin typeface="Barlow"/>
              <a:ea typeface="Barlow"/>
              <a:cs typeface="Barlow"/>
              <a:sym typeface="Barlow"/>
            </a:endParaRPr>
          </a:p>
          <a:p>
            <a:pPr indent="0" lvl="0" marL="0" rtl="0" algn="l">
              <a:lnSpc>
                <a:spcPct val="125842"/>
              </a:lnSpc>
              <a:spcBef>
                <a:spcPts val="0"/>
              </a:spcBef>
              <a:spcAft>
                <a:spcPts val="0"/>
              </a:spcAft>
              <a:buClr>
                <a:schemeClr val="dk1"/>
              </a:buClr>
              <a:buSzPts val="1100"/>
              <a:buFont typeface="Arial"/>
              <a:buNone/>
            </a:pPr>
            <a:r>
              <a:t/>
            </a:r>
            <a:endParaRPr b="1" sz="4450">
              <a:solidFill>
                <a:srgbClr val="9998FF"/>
              </a:solidFill>
              <a:latin typeface="Barlow"/>
              <a:ea typeface="Barlow"/>
              <a:cs typeface="Barlow"/>
              <a:sym typeface="Barlow"/>
            </a:endParaRPr>
          </a:p>
          <a:p>
            <a:pPr indent="0" lvl="0" marL="0" marR="0" rtl="0" algn="l">
              <a:lnSpc>
                <a:spcPct val="125842"/>
              </a:lnSpc>
              <a:spcBef>
                <a:spcPts val="0"/>
              </a:spcBef>
              <a:spcAft>
                <a:spcPts val="0"/>
              </a:spcAft>
              <a:buClr>
                <a:srgbClr val="9998FF"/>
              </a:buClr>
              <a:buSzPts val="4450"/>
              <a:buFont typeface="Barlow"/>
              <a:buNone/>
            </a:pPr>
            <a:r>
              <a:t/>
            </a:r>
            <a:endParaRPr b="1" sz="4450">
              <a:solidFill>
                <a:srgbClr val="9998FF"/>
              </a:solidFill>
              <a:latin typeface="Barlow"/>
              <a:ea typeface="Barlow"/>
              <a:cs typeface="Barlow"/>
              <a:sym typeface="Barlow"/>
            </a:endParaRPr>
          </a:p>
        </p:txBody>
      </p:sp>
      <p:sp>
        <p:nvSpPr>
          <p:cNvPr id="101" name="Google Shape;101;p18"/>
          <p:cNvSpPr/>
          <p:nvPr/>
        </p:nvSpPr>
        <p:spPr>
          <a:xfrm>
            <a:off x="974876" y="2647700"/>
            <a:ext cx="7812600" cy="38313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lang="en-US" sz="1900">
                <a:solidFill>
                  <a:srgbClr val="EEEFF5"/>
                </a:solidFill>
                <a:latin typeface="Montserrat"/>
                <a:ea typeface="Montserrat"/>
                <a:cs typeface="Montserrat"/>
                <a:sym typeface="Montserrat"/>
              </a:rPr>
              <a:t>Nəzarətli öyrənmə (Supervised Learning) maşın öyrənməsinin ən geniş yayılmış və əsas növlərindən biridir. Bu yanaşma, giriş verilənlərinin (input data) və onlara uyğun çıxış etiketlərinin (output labels) olduğu bir təlim dəsti üzərində modeli öyrətməyə əsaslanır. Model, verilənlər arasındakı əlaqəni öyrənərək yeni məlumatlar üçün düzgün çıxışlar proqnozlaşdırmağı hədəfləyir.</a:t>
            </a:r>
            <a:endParaRPr sz="1900">
              <a:solidFill>
                <a:srgbClr val="EEEFF5"/>
              </a:solidFill>
              <a:latin typeface="Montserrat"/>
              <a:ea typeface="Montserrat"/>
              <a:cs typeface="Montserrat"/>
              <a:sym typeface="Montserrat"/>
            </a:endParaRPr>
          </a:p>
          <a:p>
            <a:pPr indent="0" lvl="0" marL="0" rtl="0" algn="l">
              <a:lnSpc>
                <a:spcPct val="158823"/>
              </a:lnSpc>
              <a:spcBef>
                <a:spcPts val="0"/>
              </a:spcBef>
              <a:spcAft>
                <a:spcPts val="0"/>
              </a:spcAft>
              <a:buClr>
                <a:schemeClr val="dk1"/>
              </a:buClr>
              <a:buSzPts val="1100"/>
              <a:buFont typeface="Arial"/>
              <a:buNone/>
            </a:pPr>
            <a:r>
              <a:t/>
            </a:r>
            <a:endParaRPr sz="1900">
              <a:solidFill>
                <a:srgbClr val="EEEFF5"/>
              </a:solidFill>
              <a:latin typeface="Montserrat"/>
              <a:ea typeface="Montserrat"/>
              <a:cs typeface="Montserrat"/>
              <a:sym typeface="Montserrat"/>
            </a:endParaRPr>
          </a:p>
          <a:p>
            <a:pPr indent="0" lvl="0" marL="0" marR="0" rtl="0" algn="l">
              <a:lnSpc>
                <a:spcPct val="158823"/>
              </a:lnSpc>
              <a:spcBef>
                <a:spcPts val="0"/>
              </a:spcBef>
              <a:spcAft>
                <a:spcPts val="0"/>
              </a:spcAft>
              <a:buClr>
                <a:srgbClr val="EEEFF5"/>
              </a:buClr>
              <a:buSzPts val="1700"/>
              <a:buFont typeface="Montserrat"/>
              <a:buNone/>
            </a:pPr>
            <a:r>
              <a:t/>
            </a:r>
            <a:endParaRPr sz="1900">
              <a:solidFill>
                <a:srgbClr val="EEEFF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preencoded.png" id="107" name="Google Shape;107;p1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8" name="Google Shape;108;p19"/>
          <p:cNvSpPr/>
          <p:nvPr/>
        </p:nvSpPr>
        <p:spPr>
          <a:xfrm>
            <a:off x="758309" y="405767"/>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Maşın öyrənmə: Nəzarətsiz Öyrənmə</a:t>
            </a:r>
            <a:endParaRPr b="1" sz="4450">
              <a:solidFill>
                <a:srgbClr val="9998FF"/>
              </a:solidFill>
              <a:latin typeface="Barlow"/>
              <a:ea typeface="Barlow"/>
              <a:cs typeface="Barlow"/>
              <a:sym typeface="Barlow"/>
            </a:endParaRPr>
          </a:p>
          <a:p>
            <a:pPr indent="0" lvl="0" marL="0" rtl="0" algn="l">
              <a:lnSpc>
                <a:spcPct val="125842"/>
              </a:lnSpc>
              <a:spcBef>
                <a:spcPts val="0"/>
              </a:spcBef>
              <a:spcAft>
                <a:spcPts val="0"/>
              </a:spcAft>
              <a:buClr>
                <a:schemeClr val="dk1"/>
              </a:buClr>
              <a:buSzPts val="1100"/>
              <a:buFont typeface="Arial"/>
              <a:buNone/>
            </a:pPr>
            <a:r>
              <a:t/>
            </a:r>
            <a:endParaRPr b="1" sz="4450">
              <a:solidFill>
                <a:srgbClr val="9998FF"/>
              </a:solidFill>
              <a:latin typeface="Barlow"/>
              <a:ea typeface="Barlow"/>
              <a:cs typeface="Barlow"/>
              <a:sym typeface="Barlow"/>
            </a:endParaRPr>
          </a:p>
          <a:p>
            <a:pPr indent="0" lvl="0" marL="0" marR="0" rtl="0" algn="l">
              <a:lnSpc>
                <a:spcPct val="125842"/>
              </a:lnSpc>
              <a:spcBef>
                <a:spcPts val="0"/>
              </a:spcBef>
              <a:spcAft>
                <a:spcPts val="0"/>
              </a:spcAft>
              <a:buClr>
                <a:srgbClr val="9998FF"/>
              </a:buClr>
              <a:buSzPts val="4450"/>
              <a:buFont typeface="Barlow"/>
              <a:buNone/>
            </a:pPr>
            <a:r>
              <a:t/>
            </a:r>
            <a:endParaRPr b="1" sz="4450">
              <a:solidFill>
                <a:srgbClr val="9998FF"/>
              </a:solidFill>
              <a:latin typeface="Barlow"/>
              <a:ea typeface="Barlow"/>
              <a:cs typeface="Barlow"/>
              <a:sym typeface="Barlow"/>
            </a:endParaRPr>
          </a:p>
        </p:txBody>
      </p:sp>
      <p:sp>
        <p:nvSpPr>
          <p:cNvPr id="109" name="Google Shape;109;p19"/>
          <p:cNvSpPr/>
          <p:nvPr/>
        </p:nvSpPr>
        <p:spPr>
          <a:xfrm>
            <a:off x="758304" y="2647700"/>
            <a:ext cx="7487100" cy="17337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lang="en-US" sz="1900">
                <a:solidFill>
                  <a:srgbClr val="EEEFF5"/>
                </a:solidFill>
                <a:latin typeface="Montserrat"/>
                <a:ea typeface="Montserrat"/>
                <a:cs typeface="Montserrat"/>
                <a:sym typeface="Montserrat"/>
              </a:rPr>
              <a:t>Nəzarətsiz öyrənmə (Unsupervised Learning) maşın öyrənməsinin bir növüdür ki, burada modelə yalnız giriş verilənləri təqdim edilir və heç bir çıxış etiketi (label) verilməz. Bu yanaşmada məqsəd, verilənlərdəki gizli strukturları, əlaqələri və naxışları tapmaqdır. Nəzarətsiz öyrənmə, xüsusilə məlumatın əvvəlcədən etiketlənmədiyi hallarda və ya strukturlaşdırılmamış verilənlər üzərində işləyərkən istifadə edilir.</a:t>
            </a:r>
            <a:endParaRPr sz="1900">
              <a:solidFill>
                <a:srgbClr val="EEEFF5"/>
              </a:solidFill>
              <a:latin typeface="Montserrat"/>
              <a:ea typeface="Montserrat"/>
              <a:cs typeface="Montserrat"/>
              <a:sym typeface="Montserrat"/>
            </a:endParaRPr>
          </a:p>
          <a:p>
            <a:pPr indent="0" lvl="0" marL="0" rtl="0" algn="l">
              <a:lnSpc>
                <a:spcPct val="158823"/>
              </a:lnSpc>
              <a:spcBef>
                <a:spcPts val="0"/>
              </a:spcBef>
              <a:spcAft>
                <a:spcPts val="0"/>
              </a:spcAft>
              <a:buClr>
                <a:schemeClr val="dk1"/>
              </a:buClr>
              <a:buSzPts val="1100"/>
              <a:buFont typeface="Arial"/>
              <a:buNone/>
            </a:pPr>
            <a:r>
              <a:t/>
            </a:r>
            <a:endParaRPr sz="1900">
              <a:solidFill>
                <a:srgbClr val="EEEFF5"/>
              </a:solidFill>
              <a:latin typeface="Montserrat"/>
              <a:ea typeface="Montserrat"/>
              <a:cs typeface="Montserrat"/>
              <a:sym typeface="Montserrat"/>
            </a:endParaRPr>
          </a:p>
          <a:p>
            <a:pPr indent="0" lvl="0" marL="0" marR="0" rtl="0" algn="l">
              <a:lnSpc>
                <a:spcPct val="158823"/>
              </a:lnSpc>
              <a:spcBef>
                <a:spcPts val="0"/>
              </a:spcBef>
              <a:spcAft>
                <a:spcPts val="0"/>
              </a:spcAft>
              <a:buClr>
                <a:srgbClr val="EEEFF5"/>
              </a:buClr>
              <a:buSzPts val="1700"/>
              <a:buFont typeface="Montserrat"/>
              <a:buNone/>
            </a:pPr>
            <a:r>
              <a:t/>
            </a:r>
            <a:endParaRPr sz="1900">
              <a:solidFill>
                <a:srgbClr val="EEEFF5"/>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preencoded.png" id="115" name="Google Shape;115;p2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6" name="Google Shape;116;p20"/>
          <p:cNvSpPr/>
          <p:nvPr/>
        </p:nvSpPr>
        <p:spPr>
          <a:xfrm>
            <a:off x="758309" y="405767"/>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9998FF"/>
              </a:buClr>
              <a:buSzPts val="4450"/>
              <a:buFont typeface="Barlow"/>
              <a:buNone/>
            </a:pPr>
            <a:r>
              <a:rPr b="1" lang="en-US" sz="4450">
                <a:solidFill>
                  <a:srgbClr val="9998FF"/>
                </a:solidFill>
                <a:latin typeface="Barlow"/>
                <a:ea typeface="Barlow"/>
                <a:cs typeface="Barlow"/>
                <a:sym typeface="Barlow"/>
              </a:rPr>
              <a:t>Maşın öyrənmə:  Gücləndirici Öyrənmə</a:t>
            </a:r>
            <a:endParaRPr b="1" sz="4450">
              <a:solidFill>
                <a:srgbClr val="9998FF"/>
              </a:solidFill>
              <a:latin typeface="Barlow"/>
              <a:ea typeface="Barlow"/>
              <a:cs typeface="Barlow"/>
              <a:sym typeface="Barlow"/>
            </a:endParaRPr>
          </a:p>
          <a:p>
            <a:pPr indent="0" lvl="0" marL="0" rtl="0" algn="l">
              <a:lnSpc>
                <a:spcPct val="125842"/>
              </a:lnSpc>
              <a:spcBef>
                <a:spcPts val="0"/>
              </a:spcBef>
              <a:spcAft>
                <a:spcPts val="0"/>
              </a:spcAft>
              <a:buClr>
                <a:schemeClr val="dk1"/>
              </a:buClr>
              <a:buSzPts val="1100"/>
              <a:buFont typeface="Arial"/>
              <a:buNone/>
            </a:pPr>
            <a:r>
              <a:t/>
            </a:r>
            <a:endParaRPr b="1" sz="4450">
              <a:solidFill>
                <a:srgbClr val="9998FF"/>
              </a:solidFill>
              <a:latin typeface="Barlow"/>
              <a:ea typeface="Barlow"/>
              <a:cs typeface="Barlow"/>
              <a:sym typeface="Barlow"/>
            </a:endParaRPr>
          </a:p>
          <a:p>
            <a:pPr indent="0" lvl="0" marL="0" marR="0" rtl="0" algn="l">
              <a:lnSpc>
                <a:spcPct val="125842"/>
              </a:lnSpc>
              <a:spcBef>
                <a:spcPts val="0"/>
              </a:spcBef>
              <a:spcAft>
                <a:spcPts val="0"/>
              </a:spcAft>
              <a:buClr>
                <a:srgbClr val="9998FF"/>
              </a:buClr>
              <a:buSzPts val="4450"/>
              <a:buFont typeface="Barlow"/>
              <a:buNone/>
            </a:pPr>
            <a:r>
              <a:t/>
            </a:r>
            <a:endParaRPr b="1" sz="4450">
              <a:solidFill>
                <a:srgbClr val="9998FF"/>
              </a:solidFill>
              <a:latin typeface="Barlow"/>
              <a:ea typeface="Barlow"/>
              <a:cs typeface="Barlow"/>
              <a:sym typeface="Barlow"/>
            </a:endParaRPr>
          </a:p>
        </p:txBody>
      </p:sp>
      <p:sp>
        <p:nvSpPr>
          <p:cNvPr id="117" name="Google Shape;117;p20"/>
          <p:cNvSpPr/>
          <p:nvPr/>
        </p:nvSpPr>
        <p:spPr>
          <a:xfrm>
            <a:off x="974884" y="6215896"/>
            <a:ext cx="30639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EEEFF5"/>
              </a:buClr>
              <a:buSzPts val="2200"/>
              <a:buFont typeface="Barlow"/>
              <a:buNone/>
            </a:pPr>
            <a:r>
              <a:t/>
            </a:r>
            <a:endParaRPr b="0" i="0" sz="2200" u="none" cap="none" strike="noStrike"/>
          </a:p>
        </p:txBody>
      </p:sp>
      <p:sp>
        <p:nvSpPr>
          <p:cNvPr id="118" name="Google Shape;118;p20"/>
          <p:cNvSpPr/>
          <p:nvPr/>
        </p:nvSpPr>
        <p:spPr>
          <a:xfrm>
            <a:off x="974875" y="2718539"/>
            <a:ext cx="7194300" cy="4947300"/>
          </a:xfrm>
          <a:prstGeom prst="rect">
            <a:avLst/>
          </a:prstGeom>
          <a:noFill/>
          <a:ln>
            <a:noFill/>
          </a:ln>
        </p:spPr>
        <p:txBody>
          <a:bodyPr anchorCtr="0" anchor="t" bIns="0" lIns="0" spcFirstLastPara="1" rIns="0" wrap="square" tIns="0">
            <a:noAutofit/>
          </a:bodyPr>
          <a:lstStyle/>
          <a:p>
            <a:pPr indent="0" lvl="0" marL="0" rtl="0" algn="l">
              <a:lnSpc>
                <a:spcPct val="158823"/>
              </a:lnSpc>
              <a:spcBef>
                <a:spcPts val="0"/>
              </a:spcBef>
              <a:spcAft>
                <a:spcPts val="0"/>
              </a:spcAft>
              <a:buClr>
                <a:schemeClr val="dk1"/>
              </a:buClr>
              <a:buSzPts val="1100"/>
              <a:buFont typeface="Arial"/>
              <a:buNone/>
            </a:pPr>
            <a:r>
              <a:rPr lang="en-US" sz="1900">
                <a:solidFill>
                  <a:srgbClr val="EEEFF5"/>
                </a:solidFill>
                <a:latin typeface="Montserrat"/>
                <a:ea typeface="Montserrat"/>
                <a:cs typeface="Montserrat"/>
                <a:sym typeface="Montserrat"/>
              </a:rPr>
              <a:t>Gücləndirici öyrənmə (Reinforcement Learning - RL) maşın öyrənməsinin başqa bir vacib növüdür. Bu yanaşma, agentin bir mühitdə qərarlar qəbul edərək ən yaxşı nəticəni əldə etməsini öyrətməyə yönəlmişdir. Gücləndirici öyrənmə, agentin bir tapşırığı yerinə yetirərkən mühitlə qarşılıqlı əlaqədə olması və bu qarşılıqlı əlaqələrdən öyrənməsi prinsipi üzərində qurulub.</a:t>
            </a:r>
            <a:endParaRPr sz="1900">
              <a:solidFill>
                <a:srgbClr val="EEEFF5"/>
              </a:solidFill>
              <a:latin typeface="Montserrat"/>
              <a:ea typeface="Montserrat"/>
              <a:cs typeface="Montserrat"/>
              <a:sym typeface="Montserrat"/>
            </a:endParaRPr>
          </a:p>
          <a:p>
            <a:pPr indent="0" lvl="0" marL="0" rtl="0" algn="l">
              <a:lnSpc>
                <a:spcPct val="158823"/>
              </a:lnSpc>
              <a:spcBef>
                <a:spcPts val="0"/>
              </a:spcBef>
              <a:spcAft>
                <a:spcPts val="0"/>
              </a:spcAft>
              <a:buClr>
                <a:schemeClr val="dk1"/>
              </a:buClr>
              <a:buSzPts val="1100"/>
              <a:buFont typeface="Arial"/>
              <a:buNone/>
            </a:pPr>
            <a:r>
              <a:t/>
            </a:r>
            <a:endParaRPr sz="1900">
              <a:solidFill>
                <a:srgbClr val="EEEFF5"/>
              </a:solidFill>
              <a:latin typeface="Montserrat"/>
              <a:ea typeface="Montserrat"/>
              <a:cs typeface="Montserrat"/>
              <a:sym typeface="Montserrat"/>
            </a:endParaRPr>
          </a:p>
          <a:p>
            <a:pPr indent="0" lvl="0" marL="0" marR="0" rtl="0" algn="l">
              <a:lnSpc>
                <a:spcPct val="158823"/>
              </a:lnSpc>
              <a:spcBef>
                <a:spcPts val="0"/>
              </a:spcBef>
              <a:spcAft>
                <a:spcPts val="0"/>
              </a:spcAft>
              <a:buClr>
                <a:srgbClr val="EEEFF5"/>
              </a:buClr>
              <a:buSzPts val="1700"/>
              <a:buFont typeface="Montserrat"/>
              <a:buNone/>
            </a:pPr>
            <a:r>
              <a:t/>
            </a:r>
            <a:endParaRPr sz="1900">
              <a:solidFill>
                <a:srgbClr val="EEEFF5"/>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749975" y="589240"/>
            <a:ext cx="12234029" cy="70485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9998FF"/>
              </a:buClr>
              <a:buSzPts val="4400"/>
              <a:buFont typeface="Barlow"/>
              <a:buNone/>
            </a:pPr>
            <a:r>
              <a:rPr b="1" lang="en-US" sz="4400">
                <a:solidFill>
                  <a:srgbClr val="9998FF"/>
                </a:solidFill>
                <a:latin typeface="Barlow"/>
                <a:ea typeface="Barlow"/>
                <a:cs typeface="Barlow"/>
                <a:sym typeface="Barlow"/>
              </a:rPr>
              <a:t>Dərin öyrənmə</a:t>
            </a:r>
            <a:endParaRPr b="0" i="0" sz="4400" u="none" cap="none" strike="noStrike"/>
          </a:p>
        </p:txBody>
      </p:sp>
      <p:pic>
        <p:nvPicPr>
          <p:cNvPr descr="preencoded.png" id="125" name="Google Shape;125;p21"/>
          <p:cNvPicPr preferRelativeResize="0"/>
          <p:nvPr/>
        </p:nvPicPr>
        <p:blipFill rotWithShape="1">
          <a:blip r:embed="rId3">
            <a:alphaModFix/>
          </a:blip>
          <a:srcRect b="0" l="0" r="0" t="0"/>
          <a:stretch/>
        </p:blipFill>
        <p:spPr>
          <a:xfrm>
            <a:off x="2949297" y="1722596"/>
            <a:ext cx="2166461" cy="1937980"/>
          </a:xfrm>
          <a:prstGeom prst="rect">
            <a:avLst/>
          </a:prstGeom>
          <a:noFill/>
          <a:ln>
            <a:noFill/>
          </a:ln>
        </p:spPr>
      </p:pic>
      <p:sp>
        <p:nvSpPr>
          <p:cNvPr id="126" name="Google Shape;126;p21"/>
          <p:cNvSpPr/>
          <p:nvPr/>
        </p:nvSpPr>
        <p:spPr>
          <a:xfrm>
            <a:off x="3985022" y="2735699"/>
            <a:ext cx="94893" cy="428625"/>
          </a:xfrm>
          <a:prstGeom prst="rect">
            <a:avLst/>
          </a:prstGeom>
          <a:noFill/>
          <a:ln>
            <a:noFill/>
          </a:ln>
        </p:spPr>
        <p:txBody>
          <a:bodyPr anchorCtr="0" anchor="t" bIns="0" lIns="0" spcFirstLastPara="1" rIns="0" wrap="square" tIns="0">
            <a:noAutofit/>
          </a:bodyPr>
          <a:lstStyle/>
          <a:p>
            <a:pPr indent="0" lvl="0" marL="0" marR="0" rtl="0" algn="ctr">
              <a:lnSpc>
                <a:spcPct val="159523"/>
              </a:lnSpc>
              <a:spcBef>
                <a:spcPts val="0"/>
              </a:spcBef>
              <a:spcAft>
                <a:spcPts val="0"/>
              </a:spcAft>
              <a:buClr>
                <a:srgbClr val="EEEFF5"/>
              </a:buClr>
              <a:buSzPts val="2100"/>
              <a:buFont typeface="Barlow"/>
              <a:buNone/>
            </a:pPr>
            <a:r>
              <a:rPr b="1" i="0" lang="en-US" sz="2100" u="none" cap="none" strike="noStrike">
                <a:solidFill>
                  <a:srgbClr val="EEEFF5"/>
                </a:solidFill>
                <a:latin typeface="Barlow"/>
                <a:ea typeface="Barlow"/>
                <a:cs typeface="Barlow"/>
                <a:sym typeface="Barlow"/>
              </a:rPr>
              <a:t>1</a:t>
            </a:r>
            <a:endParaRPr b="0" i="0" sz="2100" u="none" cap="none" strike="noStrike"/>
          </a:p>
        </p:txBody>
      </p:sp>
      <p:sp>
        <p:nvSpPr>
          <p:cNvPr id="127" name="Google Shape;127;p21"/>
          <p:cNvSpPr/>
          <p:nvPr/>
        </p:nvSpPr>
        <p:spPr>
          <a:xfrm>
            <a:off x="5329952" y="2108240"/>
            <a:ext cx="2819400" cy="3524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2200"/>
              <a:buFont typeface="Barlow"/>
              <a:buNone/>
            </a:pPr>
            <a:r>
              <a:rPr b="1" lang="en-US" sz="2200">
                <a:solidFill>
                  <a:srgbClr val="EEEFF5"/>
                </a:solidFill>
                <a:latin typeface="Barlow"/>
                <a:ea typeface="Barlow"/>
                <a:cs typeface="Barlow"/>
                <a:sym typeface="Barlow"/>
              </a:rPr>
              <a:t>Sinir şəbəkələri</a:t>
            </a:r>
            <a:endParaRPr b="0" i="0" sz="2200" u="none" cap="none" strike="noStrike"/>
          </a:p>
        </p:txBody>
      </p:sp>
      <p:sp>
        <p:nvSpPr>
          <p:cNvPr id="128" name="Google Shape;128;p21"/>
          <p:cNvSpPr/>
          <p:nvPr/>
        </p:nvSpPr>
        <p:spPr>
          <a:xfrm>
            <a:off x="5329952" y="2589133"/>
            <a:ext cx="8336280" cy="685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Dərin öyrənmə, məlumatdan öyrənməyə və proqnoz verməyə imkan verən insan beyninin quruluşuna əsaslanan sinir şəbəkələrinə əsaslanır.</a:t>
            </a:r>
            <a:endParaRPr b="0" i="0" sz="1650" u="none" cap="none" strike="noStrike"/>
          </a:p>
        </p:txBody>
      </p:sp>
      <p:sp>
        <p:nvSpPr>
          <p:cNvPr id="129" name="Google Shape;129;p21"/>
          <p:cNvSpPr/>
          <p:nvPr/>
        </p:nvSpPr>
        <p:spPr>
          <a:xfrm>
            <a:off x="5169218" y="3672007"/>
            <a:ext cx="8657749" cy="15240"/>
          </a:xfrm>
          <a:prstGeom prst="roundRect">
            <a:avLst>
              <a:gd fmla="val 126544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0" name="Google Shape;130;p21"/>
          <p:cNvPicPr preferRelativeResize="0"/>
          <p:nvPr/>
        </p:nvPicPr>
        <p:blipFill rotWithShape="1">
          <a:blip r:embed="rId4">
            <a:alphaModFix/>
          </a:blip>
          <a:srcRect b="0" l="0" r="0" t="0"/>
          <a:stretch/>
        </p:blipFill>
        <p:spPr>
          <a:xfrm>
            <a:off x="1865948" y="3714036"/>
            <a:ext cx="4333042" cy="1937980"/>
          </a:xfrm>
          <a:prstGeom prst="rect">
            <a:avLst/>
          </a:prstGeom>
          <a:noFill/>
          <a:ln>
            <a:noFill/>
          </a:ln>
        </p:spPr>
      </p:pic>
      <p:sp>
        <p:nvSpPr>
          <p:cNvPr id="131" name="Google Shape;131;p21"/>
          <p:cNvSpPr/>
          <p:nvPr/>
        </p:nvSpPr>
        <p:spPr>
          <a:xfrm>
            <a:off x="3957399" y="4468654"/>
            <a:ext cx="150019" cy="428625"/>
          </a:xfrm>
          <a:prstGeom prst="rect">
            <a:avLst/>
          </a:prstGeom>
          <a:noFill/>
          <a:ln>
            <a:noFill/>
          </a:ln>
        </p:spPr>
        <p:txBody>
          <a:bodyPr anchorCtr="0" anchor="t" bIns="0" lIns="0" spcFirstLastPara="1" rIns="0" wrap="square" tIns="0">
            <a:noAutofit/>
          </a:bodyPr>
          <a:lstStyle/>
          <a:p>
            <a:pPr indent="0" lvl="0" marL="0" marR="0" rtl="0" algn="ctr">
              <a:lnSpc>
                <a:spcPct val="159523"/>
              </a:lnSpc>
              <a:spcBef>
                <a:spcPts val="0"/>
              </a:spcBef>
              <a:spcAft>
                <a:spcPts val="0"/>
              </a:spcAft>
              <a:buClr>
                <a:srgbClr val="EEEFF5"/>
              </a:buClr>
              <a:buSzPts val="2100"/>
              <a:buFont typeface="Barlow"/>
              <a:buNone/>
            </a:pPr>
            <a:r>
              <a:rPr b="1" i="0" lang="en-US" sz="2100" u="none" cap="none" strike="noStrike">
                <a:solidFill>
                  <a:srgbClr val="EEEFF5"/>
                </a:solidFill>
                <a:latin typeface="Barlow"/>
                <a:ea typeface="Barlow"/>
                <a:cs typeface="Barlow"/>
                <a:sym typeface="Barlow"/>
              </a:rPr>
              <a:t>2</a:t>
            </a:r>
            <a:endParaRPr b="0" i="0" sz="2100" u="none" cap="none" strike="noStrike"/>
          </a:p>
        </p:txBody>
      </p:sp>
      <p:sp>
        <p:nvSpPr>
          <p:cNvPr id="132" name="Google Shape;132;p21"/>
          <p:cNvSpPr/>
          <p:nvPr/>
        </p:nvSpPr>
        <p:spPr>
          <a:xfrm>
            <a:off x="6413182" y="3928229"/>
            <a:ext cx="2819400" cy="3524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2200"/>
              <a:buFont typeface="Barlow"/>
              <a:buNone/>
            </a:pPr>
            <a:r>
              <a:rPr b="1" lang="en-US" sz="2200">
                <a:solidFill>
                  <a:srgbClr val="EEEFF5"/>
                </a:solidFill>
                <a:latin typeface="Barlow"/>
                <a:ea typeface="Barlow"/>
                <a:cs typeface="Barlow"/>
                <a:sym typeface="Barlow"/>
              </a:rPr>
              <a:t>Qatlar</a:t>
            </a:r>
            <a:endParaRPr b="0" i="0" sz="2200" u="none" cap="none" strike="noStrike"/>
          </a:p>
        </p:txBody>
      </p:sp>
      <p:sp>
        <p:nvSpPr>
          <p:cNvPr id="133" name="Google Shape;133;p21"/>
          <p:cNvSpPr/>
          <p:nvPr/>
        </p:nvSpPr>
        <p:spPr>
          <a:xfrm>
            <a:off x="6413182" y="4409122"/>
            <a:ext cx="7253049" cy="1028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Şəbəkələr bir-biri ilə əlaqəli səviyyələrdən ibarətdir, hər biri giriş məlumatları üzərində müəyyən hesablamalar aparır və nəticədə getdikcə mücərrəd nümayəndəliklər yaranır.</a:t>
            </a:r>
            <a:endParaRPr b="0" i="0" sz="1650" u="none" cap="none" strike="noStrike"/>
          </a:p>
        </p:txBody>
      </p:sp>
      <p:sp>
        <p:nvSpPr>
          <p:cNvPr id="134" name="Google Shape;134;p21"/>
          <p:cNvSpPr/>
          <p:nvPr/>
        </p:nvSpPr>
        <p:spPr>
          <a:xfrm>
            <a:off x="6252448" y="5663446"/>
            <a:ext cx="7574518" cy="15240"/>
          </a:xfrm>
          <a:prstGeom prst="roundRect">
            <a:avLst>
              <a:gd fmla="val 1265442" name="adj"/>
            </a:avLst>
          </a:prstGeom>
          <a:solidFill>
            <a:srgbClr val="606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5" name="Google Shape;135;p21"/>
          <p:cNvPicPr preferRelativeResize="0"/>
          <p:nvPr/>
        </p:nvPicPr>
        <p:blipFill rotWithShape="1">
          <a:blip r:embed="rId5">
            <a:alphaModFix/>
          </a:blip>
          <a:srcRect b="0" l="0" r="0" t="0"/>
          <a:stretch/>
        </p:blipFill>
        <p:spPr>
          <a:xfrm>
            <a:off x="782717" y="5705475"/>
            <a:ext cx="6499503" cy="1937980"/>
          </a:xfrm>
          <a:prstGeom prst="rect">
            <a:avLst/>
          </a:prstGeom>
          <a:noFill/>
          <a:ln>
            <a:noFill/>
          </a:ln>
        </p:spPr>
      </p:pic>
      <p:sp>
        <p:nvSpPr>
          <p:cNvPr id="136" name="Google Shape;136;p21"/>
          <p:cNvSpPr/>
          <p:nvPr/>
        </p:nvSpPr>
        <p:spPr>
          <a:xfrm>
            <a:off x="3960019" y="6460093"/>
            <a:ext cx="144661" cy="428625"/>
          </a:xfrm>
          <a:prstGeom prst="rect">
            <a:avLst/>
          </a:prstGeom>
          <a:noFill/>
          <a:ln>
            <a:noFill/>
          </a:ln>
        </p:spPr>
        <p:txBody>
          <a:bodyPr anchorCtr="0" anchor="t" bIns="0" lIns="0" spcFirstLastPara="1" rIns="0" wrap="square" tIns="0">
            <a:noAutofit/>
          </a:bodyPr>
          <a:lstStyle/>
          <a:p>
            <a:pPr indent="0" lvl="0" marL="0" marR="0" rtl="0" algn="ctr">
              <a:lnSpc>
                <a:spcPct val="159523"/>
              </a:lnSpc>
              <a:spcBef>
                <a:spcPts val="0"/>
              </a:spcBef>
              <a:spcAft>
                <a:spcPts val="0"/>
              </a:spcAft>
              <a:buClr>
                <a:srgbClr val="EEEFF5"/>
              </a:buClr>
              <a:buSzPts val="2100"/>
              <a:buFont typeface="Barlow"/>
              <a:buNone/>
            </a:pPr>
            <a:r>
              <a:rPr b="1" i="0" lang="en-US" sz="2100" u="none" cap="none" strike="noStrike">
                <a:solidFill>
                  <a:srgbClr val="EEEFF5"/>
                </a:solidFill>
                <a:latin typeface="Barlow"/>
                <a:ea typeface="Barlow"/>
                <a:cs typeface="Barlow"/>
                <a:sym typeface="Barlow"/>
              </a:rPr>
              <a:t>3</a:t>
            </a:r>
            <a:endParaRPr b="0" i="0" sz="2100" u="none" cap="none" strike="noStrike"/>
          </a:p>
        </p:txBody>
      </p:sp>
      <p:sp>
        <p:nvSpPr>
          <p:cNvPr id="137" name="Google Shape;137;p21"/>
          <p:cNvSpPr/>
          <p:nvPr/>
        </p:nvSpPr>
        <p:spPr>
          <a:xfrm>
            <a:off x="7496413" y="5919668"/>
            <a:ext cx="2819400" cy="3524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EFF5"/>
              </a:buClr>
              <a:buSzPts val="2200"/>
              <a:buFont typeface="Barlow"/>
              <a:buNone/>
            </a:pPr>
            <a:r>
              <a:rPr b="1" lang="en-US" sz="2200">
                <a:solidFill>
                  <a:srgbClr val="EEEFF5"/>
                </a:solidFill>
                <a:latin typeface="Barlow"/>
                <a:ea typeface="Barlow"/>
                <a:cs typeface="Barlow"/>
                <a:sym typeface="Barlow"/>
              </a:rPr>
              <a:t>Proqramlar</a:t>
            </a:r>
            <a:endParaRPr b="0" i="0" sz="2200" u="none" cap="none" strike="noStrike"/>
          </a:p>
        </p:txBody>
      </p:sp>
      <p:sp>
        <p:nvSpPr>
          <p:cNvPr id="138" name="Google Shape;138;p21"/>
          <p:cNvSpPr/>
          <p:nvPr/>
        </p:nvSpPr>
        <p:spPr>
          <a:xfrm>
            <a:off x="7496413" y="6400562"/>
            <a:ext cx="6169819" cy="1028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EEFF5"/>
              </a:buClr>
              <a:buSzPts val="1650"/>
              <a:buFont typeface="Montserrat"/>
              <a:buNone/>
            </a:pPr>
            <a:r>
              <a:rPr lang="en-US" sz="1650">
                <a:solidFill>
                  <a:srgbClr val="EEEFF5"/>
                </a:solidFill>
                <a:latin typeface="Montserrat"/>
                <a:ea typeface="Montserrat"/>
                <a:cs typeface="Montserrat"/>
                <a:sym typeface="Montserrat"/>
              </a:rPr>
              <a:t>Dərin öyrənmə görüntü tanıma, nitq sintezi və təbii dil anlayışı kimi sahələrdə inqilab etdi.</a:t>
            </a:r>
            <a:endParaRPr b="0" i="0" sz="1650" u="none" cap="none" strike="noStrike"/>
          </a:p>
        </p:txBody>
      </p:sp>
      <p:sp>
        <p:nvSpPr>
          <p:cNvPr id="139" name="Google Shape;139;p21"/>
          <p:cNvSpPr/>
          <p:nvPr/>
        </p:nvSpPr>
        <p:spPr>
          <a:xfrm>
            <a:off x="12779000" y="7773425"/>
            <a:ext cx="1851300" cy="456300"/>
          </a:xfrm>
          <a:prstGeom prst="rect">
            <a:avLst/>
          </a:prstGeom>
          <a:solidFill>
            <a:srgbClr val="282C32"/>
          </a:solidFill>
          <a:ln cap="flat" cmpd="sng" w="9525">
            <a:solidFill>
              <a:srgbClr val="282C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